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8" r:id="rId1"/>
  </p:sldMasterIdLst>
  <p:notesMasterIdLst>
    <p:notesMasterId r:id="rId10"/>
  </p:notesMasterIdLst>
  <p:handoutMasterIdLst>
    <p:handoutMasterId r:id="rId11"/>
  </p:handoutMasterIdLst>
  <p:sldIdLst>
    <p:sldId id="288" r:id="rId2"/>
    <p:sldId id="468" r:id="rId3"/>
    <p:sldId id="481" r:id="rId4"/>
    <p:sldId id="470" r:id="rId5"/>
    <p:sldId id="484" r:id="rId6"/>
    <p:sldId id="473" r:id="rId7"/>
    <p:sldId id="477" r:id="rId8"/>
    <p:sldId id="416" r:id="rId9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3300"/>
    <a:srgbClr val="0033CC"/>
    <a:srgbClr val="EAEAE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346" autoAdjust="0"/>
  </p:normalViewPr>
  <p:slideViewPr>
    <p:cSldViewPr>
      <p:cViewPr varScale="1">
        <p:scale>
          <a:sx n="79" d="100"/>
          <a:sy n="79" d="100"/>
        </p:scale>
        <p:origin x="24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34AD2-4729-482E-9273-894C3A5CF3F3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9129DC-C575-451F-977A-A180057DFD70}">
      <dgm:prSet phldrT="[Text]" custT="1"/>
      <dgm:spPr/>
      <dgm:t>
        <a:bodyPr/>
        <a:lstStyle/>
        <a:p>
          <a:r>
            <a:rPr lang="cs-CZ" sz="1600" b="1" dirty="0" smtClean="0"/>
            <a:t>Finanční nástroje</a:t>
          </a:r>
          <a:endParaRPr lang="cs-CZ" sz="1600" b="1" dirty="0"/>
        </a:p>
      </dgm:t>
    </dgm:pt>
    <dgm:pt modelId="{F2455403-5C8D-4A48-B266-F7017C549CA5}" type="parTrans" cxnId="{41F852EE-4386-4593-ACE3-EDC9C64C3D88}">
      <dgm:prSet/>
      <dgm:spPr/>
      <dgm:t>
        <a:bodyPr/>
        <a:lstStyle/>
        <a:p>
          <a:endParaRPr lang="cs-CZ"/>
        </a:p>
      </dgm:t>
    </dgm:pt>
    <dgm:pt modelId="{091B85BD-2496-46F6-8D18-DA190314389E}" type="sibTrans" cxnId="{41F852EE-4386-4593-ACE3-EDC9C64C3D88}">
      <dgm:prSet/>
      <dgm:spPr/>
      <dgm:t>
        <a:bodyPr/>
        <a:lstStyle/>
        <a:p>
          <a:endParaRPr lang="cs-CZ"/>
        </a:p>
      </dgm:t>
    </dgm:pt>
    <dgm:pt modelId="{A73DE143-D61E-4F15-AA87-CEEC2A611540}">
      <dgm:prSet phldrT="[Text]" custT="1"/>
      <dgm:spPr/>
      <dgm:t>
        <a:bodyPr/>
        <a:lstStyle/>
        <a:p>
          <a:r>
            <a:rPr lang="cs-CZ" sz="1600" b="1" dirty="0" smtClean="0"/>
            <a:t>Dotace</a:t>
          </a:r>
          <a:endParaRPr lang="cs-CZ" sz="1600" b="1" dirty="0"/>
        </a:p>
      </dgm:t>
    </dgm:pt>
    <dgm:pt modelId="{AE988F35-FB60-4BE0-A89D-36B5938A5E5C}" type="parTrans" cxnId="{8EF0830C-DAA2-4AEA-B5A6-7D836A3A4B36}">
      <dgm:prSet/>
      <dgm:spPr/>
      <dgm:t>
        <a:bodyPr/>
        <a:lstStyle/>
        <a:p>
          <a:endParaRPr lang="cs-CZ"/>
        </a:p>
      </dgm:t>
    </dgm:pt>
    <dgm:pt modelId="{C3FF681A-3ADA-4A08-BA74-FC849AA145D2}" type="sibTrans" cxnId="{8EF0830C-DAA2-4AEA-B5A6-7D836A3A4B36}">
      <dgm:prSet/>
      <dgm:spPr/>
      <dgm:t>
        <a:bodyPr/>
        <a:lstStyle/>
        <a:p>
          <a:endParaRPr lang="cs-CZ"/>
        </a:p>
      </dgm:t>
    </dgm:pt>
    <dgm:pt modelId="{136803BF-15C6-403B-AB65-1E3D40100904}" type="pres">
      <dgm:prSet presAssocID="{9EF34AD2-4729-482E-9273-894C3A5CF3F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03E9F66-5B8A-42DA-89A6-B7473005FA3B}" type="pres">
      <dgm:prSet presAssocID="{9EF34AD2-4729-482E-9273-894C3A5CF3F3}" presName="divider" presStyleLbl="fgShp" presStyleIdx="0" presStyleCnt="1" custAng="21454078"/>
      <dgm:spPr>
        <a:solidFill>
          <a:srgbClr val="CC3300"/>
        </a:solidFill>
        <a:ln>
          <a:noFill/>
        </a:ln>
        <a:effectLst>
          <a:innerShdw blurRad="114300">
            <a:prstClr val="black"/>
          </a:innerShdw>
        </a:effectLst>
      </dgm:spPr>
      <dgm:t>
        <a:bodyPr/>
        <a:lstStyle/>
        <a:p>
          <a:endParaRPr lang="cs-CZ"/>
        </a:p>
      </dgm:t>
    </dgm:pt>
    <dgm:pt modelId="{ED6A902B-6926-44B2-8F88-6FF61B1EEE10}" type="pres">
      <dgm:prSet presAssocID="{D59129DC-C575-451F-977A-A180057DFD70}" presName="downArrow" presStyleLbl="node1" presStyleIdx="0" presStyleCnt="2"/>
      <dgm:spPr>
        <a:solidFill>
          <a:schemeClr val="tx1">
            <a:lumMod val="50000"/>
            <a:lumOff val="50000"/>
          </a:schemeClr>
        </a:solidFill>
        <a:ln>
          <a:noFill/>
        </a:ln>
        <a:effectLst>
          <a:innerShdw blurRad="114300">
            <a:prstClr val="black"/>
          </a:innerShdw>
        </a:effectLst>
      </dgm:spPr>
      <dgm:t>
        <a:bodyPr/>
        <a:lstStyle/>
        <a:p>
          <a:endParaRPr lang="cs-CZ"/>
        </a:p>
      </dgm:t>
    </dgm:pt>
    <dgm:pt modelId="{A23FF45B-F9A0-4D0F-B593-5E5E5E4A762E}" type="pres">
      <dgm:prSet presAssocID="{D59129DC-C575-451F-977A-A180057DFD70}" presName="downArrowText" presStyleLbl="revTx" presStyleIdx="0" presStyleCnt="2" custScaleX="1327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C46F12-F938-4D6D-A5F8-3AD14140D87D}" type="pres">
      <dgm:prSet presAssocID="{A73DE143-D61E-4F15-AA87-CEEC2A611540}" presName="upArrow" presStyleLbl="node1" presStyleIdx="1" presStyleCnt="2"/>
      <dgm:spPr>
        <a:solidFill>
          <a:schemeClr val="tx1">
            <a:lumMod val="50000"/>
            <a:lumOff val="50000"/>
          </a:schemeClr>
        </a:solidFill>
        <a:ln>
          <a:noFill/>
        </a:ln>
        <a:effectLst>
          <a:innerShdw blurRad="114300">
            <a:prstClr val="black"/>
          </a:innerShdw>
        </a:effectLst>
      </dgm:spPr>
      <dgm:t>
        <a:bodyPr/>
        <a:lstStyle/>
        <a:p>
          <a:endParaRPr lang="cs-CZ"/>
        </a:p>
      </dgm:t>
    </dgm:pt>
    <dgm:pt modelId="{3F5E8AB7-B288-47DF-B4AA-0B90D1D47434}" type="pres">
      <dgm:prSet presAssocID="{A73DE143-D61E-4F15-AA87-CEEC2A611540}" presName="upArrowText" presStyleLbl="revTx" presStyleIdx="1" presStyleCnt="2" custScaleX="1327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F852EE-4386-4593-ACE3-EDC9C64C3D88}" srcId="{9EF34AD2-4729-482E-9273-894C3A5CF3F3}" destId="{D59129DC-C575-451F-977A-A180057DFD70}" srcOrd="0" destOrd="0" parTransId="{F2455403-5C8D-4A48-B266-F7017C549CA5}" sibTransId="{091B85BD-2496-46F6-8D18-DA190314389E}"/>
    <dgm:cxn modelId="{8EF0830C-DAA2-4AEA-B5A6-7D836A3A4B36}" srcId="{9EF34AD2-4729-482E-9273-894C3A5CF3F3}" destId="{A73DE143-D61E-4F15-AA87-CEEC2A611540}" srcOrd="1" destOrd="0" parTransId="{AE988F35-FB60-4BE0-A89D-36B5938A5E5C}" sibTransId="{C3FF681A-3ADA-4A08-BA74-FC849AA145D2}"/>
    <dgm:cxn modelId="{EAA06EC7-4F80-4AED-93B8-2A41A8B804A0}" type="presOf" srcId="{9EF34AD2-4729-482E-9273-894C3A5CF3F3}" destId="{136803BF-15C6-403B-AB65-1E3D40100904}" srcOrd="0" destOrd="0" presId="urn:microsoft.com/office/officeart/2005/8/layout/arrow3"/>
    <dgm:cxn modelId="{CC17745F-9100-443B-B6C0-791AC0E0626D}" type="presOf" srcId="{A73DE143-D61E-4F15-AA87-CEEC2A611540}" destId="{3F5E8AB7-B288-47DF-B4AA-0B90D1D47434}" srcOrd="0" destOrd="0" presId="urn:microsoft.com/office/officeart/2005/8/layout/arrow3"/>
    <dgm:cxn modelId="{ED8C3C2F-97E4-483A-A903-38AEC74CAA5C}" type="presOf" srcId="{D59129DC-C575-451F-977A-A180057DFD70}" destId="{A23FF45B-F9A0-4D0F-B593-5E5E5E4A762E}" srcOrd="0" destOrd="0" presId="urn:microsoft.com/office/officeart/2005/8/layout/arrow3"/>
    <dgm:cxn modelId="{B80F67E3-8015-4919-9B85-1FACF421086A}" type="presParOf" srcId="{136803BF-15C6-403B-AB65-1E3D40100904}" destId="{C03E9F66-5B8A-42DA-89A6-B7473005FA3B}" srcOrd="0" destOrd="0" presId="urn:microsoft.com/office/officeart/2005/8/layout/arrow3"/>
    <dgm:cxn modelId="{16880E7E-1CA8-4B76-A499-50C5566F66F4}" type="presParOf" srcId="{136803BF-15C6-403B-AB65-1E3D40100904}" destId="{ED6A902B-6926-44B2-8F88-6FF61B1EEE10}" srcOrd="1" destOrd="0" presId="urn:microsoft.com/office/officeart/2005/8/layout/arrow3"/>
    <dgm:cxn modelId="{6129EBD9-A671-4F6A-897E-E0ECACEA0119}" type="presParOf" srcId="{136803BF-15C6-403B-AB65-1E3D40100904}" destId="{A23FF45B-F9A0-4D0F-B593-5E5E5E4A762E}" srcOrd="2" destOrd="0" presId="urn:microsoft.com/office/officeart/2005/8/layout/arrow3"/>
    <dgm:cxn modelId="{7C117071-3FBB-4EAF-B0F4-696D22F753A1}" type="presParOf" srcId="{136803BF-15C6-403B-AB65-1E3D40100904}" destId="{24C46F12-F938-4D6D-A5F8-3AD14140D87D}" srcOrd="3" destOrd="0" presId="urn:microsoft.com/office/officeart/2005/8/layout/arrow3"/>
    <dgm:cxn modelId="{21C9FA45-D366-40FB-867F-4568E7513D77}" type="presParOf" srcId="{136803BF-15C6-403B-AB65-1E3D40100904}" destId="{3F5E8AB7-B288-47DF-B4AA-0B90D1D47434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3E9F66-5B8A-42DA-89A6-B7473005FA3B}">
      <dsp:nvSpPr>
        <dsp:cNvPr id="0" name=""/>
        <dsp:cNvSpPr/>
      </dsp:nvSpPr>
      <dsp:spPr>
        <a:xfrm rot="21154078">
          <a:off x="9059" y="840106"/>
          <a:ext cx="2934208" cy="336011"/>
        </a:xfrm>
        <a:prstGeom prst="mathMinus">
          <a:avLst/>
        </a:prstGeom>
        <a:solidFill>
          <a:srgbClr val="CC3300"/>
        </a:solidFill>
        <a:ln w="25400" cap="flat" cmpd="sng" algn="ctr">
          <a:noFill/>
          <a:prstDash val="solid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A902B-6926-44B2-8F88-6FF61B1EEE10}">
      <dsp:nvSpPr>
        <dsp:cNvPr id="0" name=""/>
        <dsp:cNvSpPr/>
      </dsp:nvSpPr>
      <dsp:spPr>
        <a:xfrm>
          <a:off x="354279" y="100811"/>
          <a:ext cx="885698" cy="806489"/>
        </a:xfrm>
        <a:prstGeom prst="downArrow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FF45B-F9A0-4D0F-B593-5E5E5E4A762E}">
      <dsp:nvSpPr>
        <dsp:cNvPr id="0" name=""/>
        <dsp:cNvSpPr/>
      </dsp:nvSpPr>
      <dsp:spPr>
        <a:xfrm>
          <a:off x="1409913" y="0"/>
          <a:ext cx="1254385" cy="846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Finanční nástroje</a:t>
          </a:r>
          <a:endParaRPr lang="cs-CZ" sz="1600" b="1" kern="1200" dirty="0"/>
        </a:p>
      </dsp:txBody>
      <dsp:txXfrm>
        <a:off x="1409913" y="0"/>
        <a:ext cx="1254385" cy="846814"/>
      </dsp:txXfrm>
    </dsp:sp>
    <dsp:sp modelId="{24C46F12-F938-4D6D-A5F8-3AD14140D87D}">
      <dsp:nvSpPr>
        <dsp:cNvPr id="0" name=""/>
        <dsp:cNvSpPr/>
      </dsp:nvSpPr>
      <dsp:spPr>
        <a:xfrm>
          <a:off x="1712350" y="1108923"/>
          <a:ext cx="885698" cy="806489"/>
        </a:xfrm>
        <a:prstGeom prst="upArrow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5E8AB7-B288-47DF-B4AA-0B90D1D47434}">
      <dsp:nvSpPr>
        <dsp:cNvPr id="0" name=""/>
        <dsp:cNvSpPr/>
      </dsp:nvSpPr>
      <dsp:spPr>
        <a:xfrm>
          <a:off x="288033" y="1169409"/>
          <a:ext cx="1254375" cy="846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Dotace</a:t>
          </a:r>
          <a:endParaRPr lang="cs-CZ" sz="1600" b="1" kern="1200" dirty="0"/>
        </a:p>
      </dsp:txBody>
      <dsp:txXfrm>
        <a:off x="288033" y="1169409"/>
        <a:ext cx="1254375" cy="846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CDE68-7A88-435C-9EE4-A35444FD37C8}" type="datetimeFigureOut">
              <a:rPr lang="cs-CZ" smtClean="0"/>
              <a:pPr/>
              <a:t>05.06.2017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6B212-D7AD-4F8D-8CAC-9A62E4E35C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265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29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9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E392B5-CB2D-4EF9-B598-2BD9B14D55F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258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710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392B5-CB2D-4EF9-B598-2BD9B14D55F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835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392B5-CB2D-4EF9-B598-2BD9B14D55F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830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baseline="0" dirty="0" smtClean="0"/>
          </a:p>
          <a:p>
            <a:pPr marL="0" indent="0">
              <a:buFontTx/>
              <a:buNone/>
            </a:pPr>
            <a:endParaRPr lang="cs-CZ" baseline="0" dirty="0" smtClean="0"/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392B5-CB2D-4EF9-B598-2BD9B14D55F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814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0" indent="-342900" algn="just" defTabSz="914400" rtl="0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Wingdings" pitchFamily="2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000" b="0" i="0" u="none" strike="noStrike" kern="0" cap="none" spc="0" baseline="0" dirty="0" smtClean="0">
              <a:solidFill>
                <a:srgbClr val="000000"/>
              </a:solidFill>
              <a:uFillTx/>
              <a:latin typeface="Arial CE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392B5-CB2D-4EF9-B598-2BD9B14D55F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212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E392B5-CB2D-4EF9-B598-2BD9B14D55FA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05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37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258888" y="2060575"/>
            <a:ext cx="7283450" cy="22098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886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4437063"/>
            <a:ext cx="6858000" cy="863600"/>
          </a:xfrm>
        </p:spPr>
        <p:txBody>
          <a:bodyPr anchor="ctr"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78861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51996C8-D89E-48A6-B057-67487F015B0D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7886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48038" y="62372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886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79B4FA-161C-4AE4-854A-F34B076068C8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8865" name="Picture 17" descr="CMZBR_logo_linka [Converted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050" y="538163"/>
            <a:ext cx="8077200" cy="5492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B236E0-4BF2-4E57-8A71-AD0AC4D7727E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8A37E-F5AA-45F7-A0E9-38C62FBB5B9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92900" y="1628775"/>
            <a:ext cx="1906588" cy="41052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69963" y="1628775"/>
            <a:ext cx="5570537" cy="4105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25AF-CA65-464E-8CD3-3CF402155B04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E15A6-D163-4987-901F-383D17F83D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7CAFC7-737A-415A-A942-A8B7015EE680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3590B-54E3-4A0C-89E1-CB137B0F60E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E1630E-1B15-490A-9C67-382ED942F002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18514-4791-431B-8BDC-2E63EF8B53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69963" y="2890838"/>
            <a:ext cx="3738562" cy="284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25" y="2890838"/>
            <a:ext cx="3738563" cy="284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DB6E79-24C3-4F70-A689-FA675B910669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7B28A-135A-4A28-BD33-6C567274D27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BC8BA3-210B-4FFF-AF68-098CC94DEA6C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1EE49-28D5-4507-9A22-CF2D4526BF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6B8BCE-87A3-477E-9764-5C3BA33474E5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19505-EE96-4C17-89F1-C0D82B2924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351C6-9BEA-482B-8063-0DA81A8A2A85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D4FD5-C24D-43A2-A09B-5D3DA4E9436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FDE105-1D28-49AD-BA77-330618559F31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B0DD6-296D-4859-B77E-D8D7FB2E44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A5F2E4-EF2A-4AC5-BF4C-7CB8C45CDE5D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0A057-E19E-43DF-AE4A-C55972318A0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69963" y="1628775"/>
            <a:ext cx="7629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78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9963" y="2890838"/>
            <a:ext cx="7629525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0"/>
            <a:r>
              <a:rPr lang="cs-CZ" smtClean="0"/>
              <a:t>Druhá úroveň</a:t>
            </a:r>
          </a:p>
          <a:p>
            <a:pPr lvl="0"/>
            <a:r>
              <a:rPr lang="cs-CZ" smtClean="0"/>
              <a:t>Třetí úroveň</a:t>
            </a:r>
          </a:p>
          <a:p>
            <a:pPr lvl="0"/>
            <a:r>
              <a:rPr lang="cs-CZ" smtClean="0"/>
              <a:t>Čtvrtá úroveň</a:t>
            </a:r>
          </a:p>
          <a:p>
            <a:pPr lvl="0"/>
            <a:r>
              <a:rPr lang="cs-CZ" smtClean="0"/>
              <a:t>Pátá úroveň</a:t>
            </a:r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ECFA5238-BDAA-4E0B-B7D7-5237356E0515}" type="datetime1">
              <a:rPr lang="cs-CZ"/>
              <a:pPr/>
              <a:t>05.06.2017</a:t>
            </a:fld>
            <a:endParaRPr lang="cs-CZ"/>
          </a:p>
        </p:txBody>
      </p:sp>
      <p:sp>
        <p:nvSpPr>
          <p:cNvPr id="778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cs-CZ"/>
          </a:p>
        </p:txBody>
      </p:sp>
      <p:sp>
        <p:nvSpPr>
          <p:cNvPr id="778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82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B3606E3-6E78-4A8B-9838-C6BE18E44827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523875" y="6127750"/>
            <a:ext cx="80613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77842" name="Picture 18" descr="CMZBR_logo_linka [Converted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7050" y="538163"/>
            <a:ext cx="8077200" cy="5492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CE" pitchFamily="34" charset="-1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CE" pitchFamily="34" charset="-1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CE" pitchFamily="34" charset="-1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CE" pitchFamily="34" charset="-1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CE" pitchFamily="34" charset="-1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CE" pitchFamily="34" charset="-1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CE" pitchFamily="34" charset="-1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CE" pitchFamily="34" charset="-1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n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n"/>
        <a:defRPr sz="21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n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defRPr sz="21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defRPr sz="21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defRPr sz="21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defRPr sz="21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defRPr sz="21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defRPr sz="21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9963" y="1484784"/>
            <a:ext cx="7629525" cy="1152128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4968552"/>
          </a:xfrm>
        </p:spPr>
        <p:txBody>
          <a:bodyPr/>
          <a:lstStyle/>
          <a:p>
            <a:pPr algn="ctr">
              <a:buNone/>
            </a:pPr>
            <a:endParaRPr lang="cs-CZ" sz="3200" b="1" dirty="0" smtClean="0">
              <a:solidFill>
                <a:srgbClr val="0033CC"/>
              </a:solidFill>
            </a:endParaRPr>
          </a:p>
          <a:p>
            <a:pPr algn="ctr">
              <a:buNone/>
            </a:pPr>
            <a:endParaRPr lang="cs-CZ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ts val="2400"/>
              </a:spcBef>
              <a:buNone/>
            </a:pPr>
            <a:r>
              <a:rPr lang="cs-CZ" sz="3200" b="1" dirty="0" smtClean="0"/>
              <a:t>ČMZRB</a:t>
            </a:r>
            <a:br>
              <a:rPr lang="cs-CZ" sz="3200" b="1" dirty="0" smtClean="0"/>
            </a:br>
            <a:r>
              <a:rPr lang="cs-CZ" sz="3200" b="1" dirty="0" smtClean="0"/>
              <a:t>čtvrtstoletí podpory podnikání v ČR</a:t>
            </a:r>
          </a:p>
          <a:p>
            <a:pPr algn="r">
              <a:buNone/>
            </a:pPr>
            <a:endParaRPr lang="cs-CZ" sz="2000" b="1" dirty="0" smtClean="0"/>
          </a:p>
          <a:p>
            <a:pPr algn="r">
              <a:buNone/>
            </a:pPr>
            <a:endParaRPr lang="cs-CZ" sz="2000" b="1" dirty="0"/>
          </a:p>
          <a:p>
            <a:pPr algn="r">
              <a:buNone/>
            </a:pPr>
            <a:endParaRPr lang="cs-CZ" sz="1600" b="1" dirty="0" smtClean="0"/>
          </a:p>
          <a:p>
            <a:pPr algn="r">
              <a:buNone/>
            </a:pPr>
            <a:endParaRPr lang="cs-CZ" sz="1600" b="1" dirty="0"/>
          </a:p>
          <a:p>
            <a:pPr algn="r"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200" b="1" dirty="0"/>
              <a:t>Ivo Škrabal</a:t>
            </a:r>
          </a:p>
          <a:p>
            <a:pPr>
              <a:buNone/>
            </a:pPr>
            <a:r>
              <a:rPr lang="cs-CZ" sz="1200" dirty="0"/>
              <a:t>náměstek generálního ředitele a člen představenstva</a:t>
            </a:r>
            <a:endParaRPr lang="cs-CZ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buNone/>
            </a:pPr>
            <a:endParaRPr lang="cs-CZ" sz="2000" b="1" dirty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 rot="1045792">
            <a:off x="7057867" y="669374"/>
            <a:ext cx="1712082" cy="827963"/>
          </a:xfrm>
          <a:prstGeom prst="rect">
            <a:avLst/>
          </a:prstGeom>
          <a:solidFill>
            <a:srgbClr val="C00000">
              <a:alpha val="80000"/>
            </a:srgb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600" b="1" kern="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25 let ČMZRB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Nadpis 1"/>
          <p:cNvSpPr>
            <a:spLocks noGrp="1"/>
          </p:cNvSpPr>
          <p:nvPr>
            <p:ph type="title" idx="4294967295"/>
          </p:nvPr>
        </p:nvSpPr>
        <p:spPr>
          <a:xfrm>
            <a:off x="467544" y="1052736"/>
            <a:ext cx="8059739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Finanční nástroje</a:t>
            </a:r>
            <a:r>
              <a:rPr lang="cs-CZ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GB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556792"/>
            <a:ext cx="7992888" cy="4968552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endParaRPr lang="cs-CZ" sz="1800" dirty="0" smtClean="0"/>
          </a:p>
          <a:p>
            <a:pPr eaLnBrk="1" hangingPunct="1">
              <a:buFont typeface="Wingdings" pitchFamily="2" charset="2"/>
              <a:buChar char="q"/>
            </a:pPr>
            <a:endParaRPr lang="cs-CZ" sz="1800" b="1" dirty="0" smtClean="0">
              <a:latin typeface="Arial CE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539552" y="4160096"/>
            <a:ext cx="8280920" cy="1861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větší pákový efekt</a:t>
            </a: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; z 1 mld. Kč investovaných </a:t>
            </a:r>
            <a:b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</a:b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do FN lze iniciovat investice až v objemu 10 mld. Kč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dlouhodobě </a:t>
            </a:r>
            <a:r>
              <a:rPr kumimoji="0" lang="cs-CZ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menší zatížení veřejných rozpočtů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menší narušení trhu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nižší riziko zneužití veřejných prostředků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20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</a:rPr>
              <a:t>eliminace neefektivních projektů</a:t>
            </a: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q"/>
              <a:tabLst/>
              <a:defRPr/>
            </a:pPr>
            <a:endParaRPr kumimoji="0" lang="cs-CZ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4294967295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493F82A-C7BC-46FB-9219-5DF3CA8B0CC9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07843862"/>
              </p:ext>
            </p:extLst>
          </p:nvPr>
        </p:nvGraphicFramePr>
        <p:xfrm>
          <a:off x="5796136" y="4149080"/>
          <a:ext cx="2952328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Volný tvar 10"/>
          <p:cNvSpPr/>
          <p:nvPr/>
        </p:nvSpPr>
        <p:spPr>
          <a:xfrm>
            <a:off x="683568" y="1772816"/>
            <a:ext cx="6480720" cy="648000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lvl="0" eaLnBrk="0" hangingPunct="0">
              <a:spcBef>
                <a:spcPct val="20000"/>
              </a:spcBef>
              <a:buClr>
                <a:srgbClr val="FF0000"/>
              </a:buClr>
              <a:defRPr/>
            </a:pPr>
            <a:r>
              <a:rPr lang="cs-CZ" sz="1600" b="1" kern="0" dirty="0" smtClean="0">
                <a:solidFill>
                  <a:srgbClr val="FFFFFF"/>
                </a:solidFill>
                <a:latin typeface="Arial" charset="0"/>
              </a:rPr>
              <a:t>Úvěry, záruky, kapitálové vstupy podporované v rámci HP státu</a:t>
            </a:r>
          </a:p>
        </p:txBody>
      </p:sp>
      <p:sp>
        <p:nvSpPr>
          <p:cNvPr id="13" name="Volný tvar 12"/>
          <p:cNvSpPr/>
          <p:nvPr/>
        </p:nvSpPr>
        <p:spPr>
          <a:xfrm>
            <a:off x="683568" y="2564904"/>
            <a:ext cx="7200800" cy="648000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lvl="0" eaLnBrk="0" hangingPunct="0">
              <a:spcBef>
                <a:spcPct val="20000"/>
              </a:spcBef>
              <a:buClr>
                <a:srgbClr val="FF0000"/>
              </a:buClr>
              <a:defRPr/>
            </a:pPr>
            <a:r>
              <a:rPr lang="cs-CZ" sz="1600" b="1" kern="0" dirty="0" smtClean="0">
                <a:solidFill>
                  <a:srgbClr val="FFFFFF"/>
                </a:solidFill>
                <a:latin typeface="Arial" charset="0"/>
              </a:rPr>
              <a:t>Předpoklad vrácení vložených veřejných prostředků nazpět do systému</a:t>
            </a:r>
          </a:p>
        </p:txBody>
      </p:sp>
      <p:sp>
        <p:nvSpPr>
          <p:cNvPr id="14" name="Volný tvar 13"/>
          <p:cNvSpPr/>
          <p:nvPr/>
        </p:nvSpPr>
        <p:spPr>
          <a:xfrm>
            <a:off x="683532" y="3356992"/>
            <a:ext cx="5760676" cy="648000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FF0000"/>
              </a:buClr>
              <a:defRPr/>
            </a:pPr>
            <a:r>
              <a:rPr lang="cs-CZ" sz="1600" b="1" kern="0" dirty="0" smtClean="0">
                <a:solidFill>
                  <a:srgbClr val="FFFFFF"/>
                </a:solidFill>
                <a:latin typeface="Arial" charset="0"/>
              </a:rPr>
              <a:t>Efektivnější nástroj než jednorázová nenávratná dotace</a:t>
            </a:r>
            <a:endParaRPr lang="cs-CZ" sz="1600" kern="0" dirty="0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590B-54E3-4A0C-89E1-CB137B0F60E1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11" name="Nadpis 1"/>
          <p:cNvSpPr>
            <a:spLocks noGrp="1"/>
          </p:cNvSpPr>
          <p:nvPr>
            <p:ph type="title" idx="4294967295"/>
          </p:nvPr>
        </p:nvSpPr>
        <p:spPr>
          <a:xfrm>
            <a:off x="467544" y="980728"/>
            <a:ext cx="8059738" cy="792088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ČMZRB – hlavní aktivity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95536" y="1628800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lang="cs-CZ" sz="1600" dirty="0" smtClean="0"/>
          </a:p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lang="cs-CZ" sz="1600" dirty="0" smtClean="0"/>
          </a:p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lang="cs-CZ" sz="1600" dirty="0" smtClean="0"/>
          </a:p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lang="cs-CZ" sz="1600" dirty="0" smtClean="0"/>
          </a:p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lang="cs-CZ" sz="1600" b="1" dirty="0" smtClean="0"/>
          </a:p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lang="cs-CZ" sz="1600" b="1" dirty="0" smtClean="0"/>
          </a:p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lang="cs-CZ" sz="1600" dirty="0" smtClean="0"/>
          </a:p>
          <a:p>
            <a:pPr lvl="1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lang="cs-CZ" sz="1600" b="1" dirty="0" smtClean="0"/>
          </a:p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dirty="0"/>
              <a:t>v</a:t>
            </a:r>
            <a:r>
              <a:rPr lang="cs-CZ" sz="1600" dirty="0" smtClean="0"/>
              <a:t>íce než 99 % činností banky zaměřeno na realizaci programů ústředních orgánů a evropských programů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dirty="0"/>
              <a:t>o</a:t>
            </a:r>
            <a:r>
              <a:rPr lang="cs-CZ" sz="1600" dirty="0" smtClean="0"/>
              <a:t>d roku 2004 banka spravuje prostředky strukturálních fondů EU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dirty="0"/>
              <a:t>p</a:t>
            </a:r>
            <a:r>
              <a:rPr lang="cs-CZ" sz="1600" dirty="0" smtClean="0"/>
              <a:t>rimárním cílem banky není dosahování zisku</a:t>
            </a:r>
          </a:p>
        </p:txBody>
      </p:sp>
      <p:sp>
        <p:nvSpPr>
          <p:cNvPr id="14" name="Volný tvar 13"/>
          <p:cNvSpPr/>
          <p:nvPr/>
        </p:nvSpPr>
        <p:spPr>
          <a:xfrm>
            <a:off x="683568" y="1772816"/>
            <a:ext cx="6336704" cy="432048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Aft>
                <a:spcPct val="35000"/>
              </a:spcAft>
            </a:pPr>
            <a:r>
              <a:rPr lang="cs-CZ" sz="1600" b="1" dirty="0" smtClean="0">
                <a:solidFill>
                  <a:srgbClr val="FFFFFF"/>
                </a:solidFill>
              </a:rPr>
              <a:t>Hlavní aktivita: podpora malých a středních podnikatelů</a:t>
            </a:r>
            <a:endParaRPr lang="en-GB" sz="1600" b="1" u="none" kern="1200" dirty="0">
              <a:solidFill>
                <a:srgbClr val="FFFFFF"/>
              </a:solidFill>
            </a:endParaRPr>
          </a:p>
        </p:txBody>
      </p:sp>
      <p:sp>
        <p:nvSpPr>
          <p:cNvPr id="15" name="Volný tvar 14"/>
          <p:cNvSpPr/>
          <p:nvPr/>
        </p:nvSpPr>
        <p:spPr>
          <a:xfrm>
            <a:off x="683568" y="2499489"/>
            <a:ext cx="7344816" cy="432048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Aft>
                <a:spcPct val="35000"/>
              </a:spcAft>
            </a:pPr>
            <a:r>
              <a:rPr lang="cs-CZ" sz="1600" b="1" dirty="0" smtClean="0">
                <a:solidFill>
                  <a:srgbClr val="FFFFFF"/>
                </a:solidFill>
              </a:rPr>
              <a:t>Doplňující činnost: podpora obcí, financování municipální infrastruktury</a:t>
            </a:r>
            <a:endParaRPr lang="en-GB" sz="1600" b="1" u="none" kern="1200" dirty="0">
              <a:solidFill>
                <a:srgbClr val="FFFFFF"/>
              </a:solidFill>
            </a:endParaRPr>
          </a:p>
        </p:txBody>
      </p:sp>
      <p:sp>
        <p:nvSpPr>
          <p:cNvPr id="16" name="Volný tvar 15"/>
          <p:cNvSpPr/>
          <p:nvPr/>
        </p:nvSpPr>
        <p:spPr>
          <a:xfrm>
            <a:off x="683568" y="3261932"/>
            <a:ext cx="2088232" cy="432048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Aft>
                <a:spcPct val="35000"/>
              </a:spcAft>
            </a:pPr>
            <a:r>
              <a:rPr lang="cs-CZ" sz="1600" b="1" dirty="0" smtClean="0">
                <a:solidFill>
                  <a:srgbClr val="FFFFFF"/>
                </a:solidFill>
              </a:rPr>
              <a:t>Zaměření aktivit</a:t>
            </a:r>
            <a:endParaRPr lang="en-GB" sz="1600" b="1" u="none" kern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5049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352927" cy="4464496"/>
          </a:xfrm>
        </p:spPr>
        <p:txBody>
          <a:bodyPr/>
          <a:lstStyle/>
          <a:p>
            <a:pPr marL="265113" indent="-265113">
              <a:buNone/>
            </a:pPr>
            <a:endParaRPr lang="cs-CZ" sz="1600" b="1" dirty="0" smtClean="0"/>
          </a:p>
          <a:p>
            <a:pPr marL="265113" indent="-265113">
              <a:buNone/>
            </a:pPr>
            <a:endParaRPr lang="cs-CZ" sz="1600" b="1" dirty="0" smtClean="0"/>
          </a:p>
          <a:p>
            <a:pPr marL="265113" indent="-265113">
              <a:buNone/>
            </a:pPr>
            <a:endParaRPr lang="cs-CZ" sz="1600" b="1" dirty="0" smtClean="0"/>
          </a:p>
          <a:p>
            <a:pPr marL="265113" indent="-265113">
              <a:buNone/>
            </a:pPr>
            <a:endParaRPr lang="cs-CZ" sz="1600" b="1" dirty="0" smtClean="0"/>
          </a:p>
          <a:p>
            <a:pPr marL="265113" indent="-265113">
              <a:buNone/>
            </a:pPr>
            <a:endParaRPr lang="cs-CZ" sz="1600" b="1" dirty="0" smtClean="0"/>
          </a:p>
          <a:p>
            <a:pPr marL="265113" indent="-265113">
              <a:buNone/>
            </a:pPr>
            <a:endParaRPr lang="en-GB" sz="1600" dirty="0" smtClean="0"/>
          </a:p>
          <a:p>
            <a:pPr marL="265113" indent="-265113">
              <a:buNone/>
            </a:pPr>
            <a:endParaRPr lang="en-GB" sz="1600" dirty="0" smtClean="0"/>
          </a:p>
          <a:p>
            <a:pPr marL="265113" indent="-265113">
              <a:buFont typeface="Wingdings" pitchFamily="2" charset="2"/>
              <a:buChar char="§"/>
            </a:pPr>
            <a:endParaRPr lang="cs-CZ" sz="1600" dirty="0" smtClean="0"/>
          </a:p>
          <a:p>
            <a:pPr marL="265113" indent="-265113">
              <a:buFont typeface="Wingdings" pitchFamily="2" charset="2"/>
              <a:buChar char="§"/>
            </a:pPr>
            <a:endParaRPr lang="cs-CZ" sz="1600" dirty="0" smtClean="0"/>
          </a:p>
          <a:p>
            <a:pPr marL="265113" indent="-265113">
              <a:buFont typeface="Wingdings" pitchFamily="2" charset="2"/>
              <a:buChar char="§"/>
            </a:pPr>
            <a:endParaRPr lang="cs-CZ" sz="1600" dirty="0" smtClean="0"/>
          </a:p>
          <a:p>
            <a:pPr marL="265113" indent="-265113">
              <a:buNone/>
            </a:pPr>
            <a:r>
              <a:rPr lang="en-GB" sz="1600" dirty="0" smtClean="0"/>
              <a:t/>
            </a:r>
            <a:br>
              <a:rPr lang="en-GB" sz="1600" dirty="0" smtClean="0"/>
            </a:br>
            <a:endParaRPr lang="cs-CZ" sz="16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Font typeface="Wingdings" pitchFamily="2" charset="2"/>
              <a:buChar char="§"/>
            </a:pPr>
            <a:endParaRPr lang="en-GB" sz="16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5113" indent="-265113">
              <a:buFont typeface="Wingdings" pitchFamily="2" charset="2"/>
              <a:buChar char="§"/>
            </a:pPr>
            <a:endParaRPr lang="en-GB" sz="1600" u="sng" dirty="0" smtClean="0"/>
          </a:p>
          <a:p>
            <a:pPr marL="265113" indent="-265113">
              <a:buNone/>
            </a:pPr>
            <a:endParaRPr lang="en-GB" sz="1600" u="sng" dirty="0" smtClean="0"/>
          </a:p>
          <a:p>
            <a:pPr marL="265113" indent="-265113">
              <a:buNone/>
            </a:pPr>
            <a:endParaRPr lang="cs-CZ" sz="1600" u="sng" dirty="0" smtClean="0"/>
          </a:p>
          <a:p>
            <a:pPr marL="265113" indent="-265113">
              <a:buNone/>
            </a:pPr>
            <a:r>
              <a:rPr lang="cs-CZ" sz="1600" u="sng" dirty="0" smtClean="0"/>
              <a:t>     </a:t>
            </a:r>
            <a:endParaRPr lang="cs-CZ" sz="16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590B-54E3-4A0C-89E1-CB137B0F60E1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467544" y="1124744"/>
            <a:ext cx="805973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cs-CZ" sz="2400" b="1" dirty="0" smtClean="0"/>
              <a:t>ČMZRB – 25 let v číslech</a:t>
            </a:r>
            <a:endParaRPr lang="en-GB" sz="2400" b="1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0" name="Volný tvar 9"/>
          <p:cNvSpPr/>
          <p:nvPr/>
        </p:nvSpPr>
        <p:spPr>
          <a:xfrm>
            <a:off x="683568" y="1700808"/>
            <a:ext cx="5112568" cy="479513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Aft>
                <a:spcPct val="35000"/>
              </a:spcAft>
            </a:pPr>
            <a:r>
              <a:rPr lang="cs-CZ" sz="1600" b="1" dirty="0" smtClean="0">
                <a:solidFill>
                  <a:srgbClr val="FFFFFF"/>
                </a:solidFill>
              </a:rPr>
              <a:t>Od svého vzniku do května 2017 ČMZRB poskytla</a:t>
            </a:r>
            <a:endParaRPr lang="en-GB" sz="1600" b="1" u="none" kern="1200" dirty="0">
              <a:solidFill>
                <a:srgbClr val="FFFFFF"/>
              </a:solidFill>
            </a:endParaRPr>
          </a:p>
        </p:txBody>
      </p:sp>
      <p:sp>
        <p:nvSpPr>
          <p:cNvPr id="35" name="Volný tvar 34"/>
          <p:cNvSpPr/>
          <p:nvPr/>
        </p:nvSpPr>
        <p:spPr>
          <a:xfrm>
            <a:off x="683568" y="4209627"/>
            <a:ext cx="2664296" cy="479513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Aft>
                <a:spcPct val="35000"/>
              </a:spcAft>
            </a:pPr>
            <a:r>
              <a:rPr lang="cs-CZ" sz="1600" b="1" dirty="0" smtClean="0">
                <a:solidFill>
                  <a:srgbClr val="FFFFFF"/>
                </a:solidFill>
              </a:rPr>
              <a:t>Celkový objem podpory</a:t>
            </a:r>
            <a:endParaRPr lang="en-GB" sz="1600" b="1" u="none" kern="1200" dirty="0">
              <a:solidFill>
                <a:srgbClr val="FFFFFF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467544" y="2276872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kern="0" dirty="0" smtClean="0"/>
              <a:t>25 200 záruk pro 14 tisíc klientů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kern="0" dirty="0" smtClean="0"/>
              <a:t>7400 úvěrů a 6,7 tisíc klientů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kern="0" dirty="0" smtClean="0"/>
              <a:t>23 000 finančních příspěvků pro 15 tisíc klientů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kern="0" dirty="0" smtClean="0"/>
              <a:t>10 000 dotovaných projektů v programu Panel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kern="0" dirty="0" smtClean="0"/>
              <a:t>14 000 půjček na bydlení a řešení následků povodní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kern="0" dirty="0" smtClean="0"/>
              <a:t>v současnosti máme více než 25 000 aktivních klientů </a:t>
            </a:r>
            <a:endParaRPr lang="cs-CZ" sz="1600" dirty="0"/>
          </a:p>
        </p:txBody>
      </p:sp>
      <p:sp>
        <p:nvSpPr>
          <p:cNvPr id="36" name="Obdélník 35"/>
          <p:cNvSpPr/>
          <p:nvPr/>
        </p:nvSpPr>
        <p:spPr>
          <a:xfrm>
            <a:off x="467544" y="4725144"/>
            <a:ext cx="7920880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kern="0" dirty="0" smtClean="0"/>
              <a:t>103 mld. Kč poskytnutých záruk a zvýhodněných úvěrů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ü"/>
              <a:defRPr/>
            </a:pPr>
            <a:r>
              <a:rPr lang="cs-CZ" sz="1600" kern="0" dirty="0" smtClean="0"/>
              <a:t>149 mld. Kč distribuovaných v roli finančního manažera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Skupina 25"/>
          <p:cNvGrpSpPr/>
          <p:nvPr/>
        </p:nvGrpSpPr>
        <p:grpSpPr>
          <a:xfrm>
            <a:off x="6415032" y="1627344"/>
            <a:ext cx="2189416" cy="1693699"/>
            <a:chOff x="6600008" y="2636912"/>
            <a:chExt cx="1926808" cy="1430753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82" r="20513"/>
            <a:stretch/>
          </p:blipFill>
          <p:spPr>
            <a:xfrm>
              <a:off x="6600008" y="3201743"/>
              <a:ext cx="1013938" cy="756853"/>
            </a:xfrm>
            <a:prstGeom prst="rect">
              <a:avLst/>
            </a:prstGeom>
          </p:spPr>
        </p:pic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17854" y="3058703"/>
              <a:ext cx="1008962" cy="1008962"/>
            </a:xfrm>
            <a:prstGeom prst="rect">
              <a:avLst/>
            </a:prstGeom>
          </p:spPr>
        </p:pic>
        <p:sp>
          <p:nvSpPr>
            <p:cNvPr id="13" name="Volný tvar 12"/>
            <p:cNvSpPr/>
            <p:nvPr/>
          </p:nvSpPr>
          <p:spPr>
            <a:xfrm>
              <a:off x="6948264" y="2636912"/>
              <a:ext cx="1296144" cy="479513"/>
            </a:xfrm>
            <a:custGeom>
              <a:avLst/>
              <a:gdLst>
                <a:gd name="connsiteX0" fmla="*/ 0 w 7423580"/>
                <a:gd name="connsiteY0" fmla="*/ 54099 h 540989"/>
                <a:gd name="connsiteX1" fmla="*/ 15845 w 7423580"/>
                <a:gd name="connsiteY1" fmla="*/ 15845 h 540989"/>
                <a:gd name="connsiteX2" fmla="*/ 54099 w 7423580"/>
                <a:gd name="connsiteY2" fmla="*/ 0 h 540989"/>
                <a:gd name="connsiteX3" fmla="*/ 7369481 w 7423580"/>
                <a:gd name="connsiteY3" fmla="*/ 0 h 540989"/>
                <a:gd name="connsiteX4" fmla="*/ 7407735 w 7423580"/>
                <a:gd name="connsiteY4" fmla="*/ 15845 h 540989"/>
                <a:gd name="connsiteX5" fmla="*/ 7423580 w 7423580"/>
                <a:gd name="connsiteY5" fmla="*/ 54099 h 540989"/>
                <a:gd name="connsiteX6" fmla="*/ 7423580 w 7423580"/>
                <a:gd name="connsiteY6" fmla="*/ 486890 h 540989"/>
                <a:gd name="connsiteX7" fmla="*/ 7407735 w 7423580"/>
                <a:gd name="connsiteY7" fmla="*/ 525144 h 540989"/>
                <a:gd name="connsiteX8" fmla="*/ 7369481 w 7423580"/>
                <a:gd name="connsiteY8" fmla="*/ 540989 h 540989"/>
                <a:gd name="connsiteX9" fmla="*/ 54099 w 7423580"/>
                <a:gd name="connsiteY9" fmla="*/ 540989 h 540989"/>
                <a:gd name="connsiteX10" fmla="*/ 15845 w 7423580"/>
                <a:gd name="connsiteY10" fmla="*/ 525144 h 540989"/>
                <a:gd name="connsiteX11" fmla="*/ 0 w 7423580"/>
                <a:gd name="connsiteY11" fmla="*/ 486890 h 540989"/>
                <a:gd name="connsiteX12" fmla="*/ 0 w 7423580"/>
                <a:gd name="connsiteY12" fmla="*/ 54099 h 540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3580" h="540989">
                  <a:moveTo>
                    <a:pt x="0" y="54099"/>
                  </a:moveTo>
                  <a:cubicBezTo>
                    <a:pt x="0" y="39751"/>
                    <a:pt x="5700" y="25991"/>
                    <a:pt x="15845" y="15845"/>
                  </a:cubicBezTo>
                  <a:cubicBezTo>
                    <a:pt x="25991" y="5699"/>
                    <a:pt x="39751" y="0"/>
                    <a:pt x="54099" y="0"/>
                  </a:cubicBezTo>
                  <a:lnTo>
                    <a:pt x="7369481" y="0"/>
                  </a:lnTo>
                  <a:cubicBezTo>
                    <a:pt x="7383829" y="0"/>
                    <a:pt x="7397589" y="5700"/>
                    <a:pt x="7407735" y="15845"/>
                  </a:cubicBezTo>
                  <a:cubicBezTo>
                    <a:pt x="7417881" y="25991"/>
                    <a:pt x="7423580" y="39751"/>
                    <a:pt x="7423580" y="54099"/>
                  </a:cubicBezTo>
                  <a:lnTo>
                    <a:pt x="7423580" y="486890"/>
                  </a:lnTo>
                  <a:cubicBezTo>
                    <a:pt x="7423580" y="501238"/>
                    <a:pt x="7417880" y="514998"/>
                    <a:pt x="7407735" y="525144"/>
                  </a:cubicBezTo>
                  <a:cubicBezTo>
                    <a:pt x="7397589" y="535290"/>
                    <a:pt x="7383829" y="540989"/>
                    <a:pt x="7369481" y="540989"/>
                  </a:cubicBezTo>
                  <a:lnTo>
                    <a:pt x="54099" y="540989"/>
                  </a:lnTo>
                  <a:cubicBezTo>
                    <a:pt x="39751" y="540989"/>
                    <a:pt x="25991" y="535289"/>
                    <a:pt x="15845" y="525144"/>
                  </a:cubicBezTo>
                  <a:cubicBezTo>
                    <a:pt x="5699" y="514998"/>
                    <a:pt x="0" y="501238"/>
                    <a:pt x="0" y="486890"/>
                  </a:cubicBezTo>
                  <a:lnTo>
                    <a:pt x="0" y="54099"/>
                  </a:lnTo>
                  <a:close/>
                </a:path>
              </a:pathLst>
            </a:custGeom>
            <a:solidFill>
              <a:srgbClr val="C00000">
                <a:alpha val="8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38705" rIns="50135" bIns="3870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cs-CZ" sz="1600" b="1" dirty="0" smtClean="0">
                  <a:solidFill>
                    <a:srgbClr val="FFFFFF"/>
                  </a:solidFill>
                </a:rPr>
                <a:t>EXPANZE</a:t>
              </a:r>
              <a:endParaRPr lang="en-GB" sz="1600" b="1" u="none" kern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" name="Skupina 33"/>
          <p:cNvGrpSpPr/>
          <p:nvPr/>
        </p:nvGrpSpPr>
        <p:grpSpPr>
          <a:xfrm>
            <a:off x="3441609" y="2686328"/>
            <a:ext cx="2714567" cy="1822792"/>
            <a:chOff x="431165" y="4159392"/>
            <a:chExt cx="2714567" cy="1822792"/>
          </a:xfrm>
        </p:grpSpPr>
        <p:pic>
          <p:nvPicPr>
            <p:cNvPr id="19" name="Obrázek 18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106"/>
            <a:stretch/>
          </p:blipFill>
          <p:spPr>
            <a:xfrm>
              <a:off x="1843415" y="4976720"/>
              <a:ext cx="1049894" cy="405056"/>
            </a:xfrm>
            <a:prstGeom prst="rect">
              <a:avLst/>
            </a:prstGeom>
          </p:spPr>
        </p:pic>
        <p:pic>
          <p:nvPicPr>
            <p:cNvPr id="37" name="Obrázek 36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36"/>
            <a:stretch/>
          </p:blipFill>
          <p:spPr>
            <a:xfrm>
              <a:off x="1286488" y="5647239"/>
              <a:ext cx="735137" cy="334945"/>
            </a:xfrm>
            <a:prstGeom prst="rect">
              <a:avLst/>
            </a:prstGeom>
          </p:spPr>
        </p:pic>
        <p:pic>
          <p:nvPicPr>
            <p:cNvPr id="38" name="Obrázek 3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0487" y="4516498"/>
              <a:ext cx="598006" cy="480797"/>
            </a:xfrm>
            <a:prstGeom prst="rect">
              <a:avLst/>
            </a:prstGeom>
          </p:spPr>
        </p:pic>
        <p:pic>
          <p:nvPicPr>
            <p:cNvPr id="39" name="Obrázek 3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165" y="4159392"/>
              <a:ext cx="685651" cy="442355"/>
            </a:xfrm>
            <a:prstGeom prst="rect">
              <a:avLst/>
            </a:prstGeom>
          </p:spPr>
        </p:pic>
        <p:pic>
          <p:nvPicPr>
            <p:cNvPr id="40" name="Obrázek 3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121" y="4890245"/>
              <a:ext cx="631160" cy="547005"/>
            </a:xfrm>
            <a:prstGeom prst="rect">
              <a:avLst/>
            </a:prstGeom>
          </p:spPr>
        </p:pic>
        <p:pic>
          <p:nvPicPr>
            <p:cNvPr id="41" name="Obrázek 4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3551" y="5025060"/>
              <a:ext cx="1055471" cy="380986"/>
            </a:xfrm>
            <a:prstGeom prst="rect">
              <a:avLst/>
            </a:prstGeom>
          </p:spPr>
        </p:pic>
        <p:pic>
          <p:nvPicPr>
            <p:cNvPr id="43" name="Obrázek 4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7281" y="4296479"/>
              <a:ext cx="1418451" cy="260995"/>
            </a:xfrm>
            <a:prstGeom prst="rect">
              <a:avLst/>
            </a:prstGeom>
          </p:spPr>
        </p:pic>
        <p:pic>
          <p:nvPicPr>
            <p:cNvPr id="44" name="Obrázek 43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069" y="4167894"/>
              <a:ext cx="719138" cy="404813"/>
            </a:xfrm>
            <a:prstGeom prst="rect">
              <a:avLst/>
            </a:prstGeom>
          </p:spPr>
        </p:pic>
        <p:sp>
          <p:nvSpPr>
            <p:cNvPr id="45" name="Volný tvar 44"/>
            <p:cNvSpPr/>
            <p:nvPr/>
          </p:nvSpPr>
          <p:spPr>
            <a:xfrm>
              <a:off x="1008919" y="4586185"/>
              <a:ext cx="1296144" cy="479513"/>
            </a:xfrm>
            <a:custGeom>
              <a:avLst/>
              <a:gdLst>
                <a:gd name="connsiteX0" fmla="*/ 0 w 7423580"/>
                <a:gd name="connsiteY0" fmla="*/ 54099 h 540989"/>
                <a:gd name="connsiteX1" fmla="*/ 15845 w 7423580"/>
                <a:gd name="connsiteY1" fmla="*/ 15845 h 540989"/>
                <a:gd name="connsiteX2" fmla="*/ 54099 w 7423580"/>
                <a:gd name="connsiteY2" fmla="*/ 0 h 540989"/>
                <a:gd name="connsiteX3" fmla="*/ 7369481 w 7423580"/>
                <a:gd name="connsiteY3" fmla="*/ 0 h 540989"/>
                <a:gd name="connsiteX4" fmla="*/ 7407735 w 7423580"/>
                <a:gd name="connsiteY4" fmla="*/ 15845 h 540989"/>
                <a:gd name="connsiteX5" fmla="*/ 7423580 w 7423580"/>
                <a:gd name="connsiteY5" fmla="*/ 54099 h 540989"/>
                <a:gd name="connsiteX6" fmla="*/ 7423580 w 7423580"/>
                <a:gd name="connsiteY6" fmla="*/ 486890 h 540989"/>
                <a:gd name="connsiteX7" fmla="*/ 7407735 w 7423580"/>
                <a:gd name="connsiteY7" fmla="*/ 525144 h 540989"/>
                <a:gd name="connsiteX8" fmla="*/ 7369481 w 7423580"/>
                <a:gd name="connsiteY8" fmla="*/ 540989 h 540989"/>
                <a:gd name="connsiteX9" fmla="*/ 54099 w 7423580"/>
                <a:gd name="connsiteY9" fmla="*/ 540989 h 540989"/>
                <a:gd name="connsiteX10" fmla="*/ 15845 w 7423580"/>
                <a:gd name="connsiteY10" fmla="*/ 525144 h 540989"/>
                <a:gd name="connsiteX11" fmla="*/ 0 w 7423580"/>
                <a:gd name="connsiteY11" fmla="*/ 486890 h 540989"/>
                <a:gd name="connsiteX12" fmla="*/ 0 w 7423580"/>
                <a:gd name="connsiteY12" fmla="*/ 54099 h 540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3580" h="540989">
                  <a:moveTo>
                    <a:pt x="0" y="54099"/>
                  </a:moveTo>
                  <a:cubicBezTo>
                    <a:pt x="0" y="39751"/>
                    <a:pt x="5700" y="25991"/>
                    <a:pt x="15845" y="15845"/>
                  </a:cubicBezTo>
                  <a:cubicBezTo>
                    <a:pt x="25991" y="5699"/>
                    <a:pt x="39751" y="0"/>
                    <a:pt x="54099" y="0"/>
                  </a:cubicBezTo>
                  <a:lnTo>
                    <a:pt x="7369481" y="0"/>
                  </a:lnTo>
                  <a:cubicBezTo>
                    <a:pt x="7383829" y="0"/>
                    <a:pt x="7397589" y="5700"/>
                    <a:pt x="7407735" y="15845"/>
                  </a:cubicBezTo>
                  <a:cubicBezTo>
                    <a:pt x="7417881" y="25991"/>
                    <a:pt x="7423580" y="39751"/>
                    <a:pt x="7423580" y="54099"/>
                  </a:cubicBezTo>
                  <a:lnTo>
                    <a:pt x="7423580" y="486890"/>
                  </a:lnTo>
                  <a:cubicBezTo>
                    <a:pt x="7423580" y="501238"/>
                    <a:pt x="7417880" y="514998"/>
                    <a:pt x="7407735" y="525144"/>
                  </a:cubicBezTo>
                  <a:cubicBezTo>
                    <a:pt x="7397589" y="535290"/>
                    <a:pt x="7383829" y="540989"/>
                    <a:pt x="7369481" y="540989"/>
                  </a:cubicBezTo>
                  <a:lnTo>
                    <a:pt x="54099" y="540989"/>
                  </a:lnTo>
                  <a:cubicBezTo>
                    <a:pt x="39751" y="540989"/>
                    <a:pt x="25991" y="535289"/>
                    <a:pt x="15845" y="525144"/>
                  </a:cubicBezTo>
                  <a:cubicBezTo>
                    <a:pt x="5699" y="514998"/>
                    <a:pt x="0" y="501238"/>
                    <a:pt x="0" y="486890"/>
                  </a:cubicBezTo>
                  <a:lnTo>
                    <a:pt x="0" y="54099"/>
                  </a:lnTo>
                  <a:close/>
                </a:path>
              </a:pathLst>
            </a:custGeom>
            <a:solidFill>
              <a:srgbClr val="C00000">
                <a:alpha val="8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38705" rIns="50135" bIns="3870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cs-CZ" sz="1600" b="1" dirty="0" smtClean="0">
                  <a:solidFill>
                    <a:srgbClr val="FFFFFF"/>
                  </a:solidFill>
                </a:rPr>
                <a:t>Operační programy</a:t>
              </a:r>
              <a:endParaRPr lang="en-GB" sz="1600" b="1" u="none" kern="1200" dirty="0">
                <a:solidFill>
                  <a:srgbClr val="FFFFFF"/>
                </a:solidFill>
              </a:endParaRPr>
            </a:p>
          </p:txBody>
        </p:sp>
        <p:pic>
          <p:nvPicPr>
            <p:cNvPr id="46" name="Obrázek 45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170" y="5409408"/>
              <a:ext cx="1007171" cy="333500"/>
            </a:xfrm>
            <a:prstGeom prst="rect">
              <a:avLst/>
            </a:prstGeom>
          </p:spPr>
        </p:pic>
        <p:pic>
          <p:nvPicPr>
            <p:cNvPr id="47" name="Obrázek 46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8998" y="5477850"/>
              <a:ext cx="1117181" cy="214558"/>
            </a:xfrm>
            <a:prstGeom prst="rect">
              <a:avLst/>
            </a:prstGeom>
          </p:spPr>
        </p:pic>
      </p:grpSp>
      <p:grpSp>
        <p:nvGrpSpPr>
          <p:cNvPr id="27" name="Skupina 26"/>
          <p:cNvGrpSpPr/>
          <p:nvPr/>
        </p:nvGrpSpPr>
        <p:grpSpPr>
          <a:xfrm>
            <a:off x="672465" y="3932745"/>
            <a:ext cx="2656112" cy="1814290"/>
            <a:chOff x="3627844" y="3754137"/>
            <a:chExt cx="2656112" cy="1814290"/>
          </a:xfrm>
        </p:grpSpPr>
        <p:pic>
          <p:nvPicPr>
            <p:cNvPr id="23" name="Obrázek 22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3394" y="4995651"/>
              <a:ext cx="1007171" cy="333500"/>
            </a:xfrm>
            <a:prstGeom prst="rect">
              <a:avLst/>
            </a:prstGeom>
          </p:spPr>
        </p:pic>
        <p:pic>
          <p:nvPicPr>
            <p:cNvPr id="22" name="Obrázek 21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036"/>
            <a:stretch/>
          </p:blipFill>
          <p:spPr>
            <a:xfrm>
              <a:off x="4424712" y="5233482"/>
              <a:ext cx="735137" cy="334945"/>
            </a:xfrm>
            <a:prstGeom prst="rect">
              <a:avLst/>
            </a:prstGeom>
          </p:spPr>
        </p:pic>
        <p:pic>
          <p:nvPicPr>
            <p:cNvPr id="17" name="Obrázek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8711" y="4102741"/>
              <a:ext cx="598006" cy="480797"/>
            </a:xfrm>
            <a:prstGeom prst="rect">
              <a:avLst/>
            </a:prstGeom>
          </p:spPr>
        </p:pic>
        <p:pic>
          <p:nvPicPr>
            <p:cNvPr id="15" name="Obrázek 1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7844" y="3978302"/>
              <a:ext cx="685651" cy="442355"/>
            </a:xfrm>
            <a:prstGeom prst="rect">
              <a:avLst/>
            </a:prstGeom>
          </p:spPr>
        </p:pic>
        <p:pic>
          <p:nvPicPr>
            <p:cNvPr id="21" name="Obrázek 2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8345" y="4476488"/>
              <a:ext cx="631160" cy="547005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1775" y="4611303"/>
              <a:ext cx="1055471" cy="380986"/>
            </a:xfrm>
            <a:prstGeom prst="rect">
              <a:avLst/>
            </a:prstGeom>
          </p:spPr>
        </p:pic>
        <p:pic>
          <p:nvPicPr>
            <p:cNvPr id="20" name="Obrázek 19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7587" y="4539768"/>
              <a:ext cx="467493" cy="467493"/>
            </a:xfrm>
            <a:prstGeom prst="rect">
              <a:avLst/>
            </a:prstGeom>
          </p:spPr>
        </p:pic>
        <p:pic>
          <p:nvPicPr>
            <p:cNvPr id="14" name="Obrázek 13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5505" y="3882722"/>
              <a:ext cx="1418451" cy="260995"/>
            </a:xfrm>
            <a:prstGeom prst="rect">
              <a:avLst/>
            </a:prstGeom>
          </p:spPr>
        </p:pic>
        <p:pic>
          <p:nvPicPr>
            <p:cNvPr id="11" name="Obrázek 10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4293" y="3754137"/>
              <a:ext cx="719138" cy="404813"/>
            </a:xfrm>
            <a:prstGeom prst="rect">
              <a:avLst/>
            </a:prstGeom>
          </p:spPr>
        </p:pic>
        <p:sp>
          <p:nvSpPr>
            <p:cNvPr id="16" name="Volný tvar 15"/>
            <p:cNvSpPr/>
            <p:nvPr/>
          </p:nvSpPr>
          <p:spPr>
            <a:xfrm>
              <a:off x="4147143" y="4172428"/>
              <a:ext cx="1296144" cy="479513"/>
            </a:xfrm>
            <a:custGeom>
              <a:avLst/>
              <a:gdLst>
                <a:gd name="connsiteX0" fmla="*/ 0 w 7423580"/>
                <a:gd name="connsiteY0" fmla="*/ 54099 h 540989"/>
                <a:gd name="connsiteX1" fmla="*/ 15845 w 7423580"/>
                <a:gd name="connsiteY1" fmla="*/ 15845 h 540989"/>
                <a:gd name="connsiteX2" fmla="*/ 54099 w 7423580"/>
                <a:gd name="connsiteY2" fmla="*/ 0 h 540989"/>
                <a:gd name="connsiteX3" fmla="*/ 7369481 w 7423580"/>
                <a:gd name="connsiteY3" fmla="*/ 0 h 540989"/>
                <a:gd name="connsiteX4" fmla="*/ 7407735 w 7423580"/>
                <a:gd name="connsiteY4" fmla="*/ 15845 h 540989"/>
                <a:gd name="connsiteX5" fmla="*/ 7423580 w 7423580"/>
                <a:gd name="connsiteY5" fmla="*/ 54099 h 540989"/>
                <a:gd name="connsiteX6" fmla="*/ 7423580 w 7423580"/>
                <a:gd name="connsiteY6" fmla="*/ 486890 h 540989"/>
                <a:gd name="connsiteX7" fmla="*/ 7407735 w 7423580"/>
                <a:gd name="connsiteY7" fmla="*/ 525144 h 540989"/>
                <a:gd name="connsiteX8" fmla="*/ 7369481 w 7423580"/>
                <a:gd name="connsiteY8" fmla="*/ 540989 h 540989"/>
                <a:gd name="connsiteX9" fmla="*/ 54099 w 7423580"/>
                <a:gd name="connsiteY9" fmla="*/ 540989 h 540989"/>
                <a:gd name="connsiteX10" fmla="*/ 15845 w 7423580"/>
                <a:gd name="connsiteY10" fmla="*/ 525144 h 540989"/>
                <a:gd name="connsiteX11" fmla="*/ 0 w 7423580"/>
                <a:gd name="connsiteY11" fmla="*/ 486890 h 540989"/>
                <a:gd name="connsiteX12" fmla="*/ 0 w 7423580"/>
                <a:gd name="connsiteY12" fmla="*/ 54099 h 540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3580" h="540989">
                  <a:moveTo>
                    <a:pt x="0" y="54099"/>
                  </a:moveTo>
                  <a:cubicBezTo>
                    <a:pt x="0" y="39751"/>
                    <a:pt x="5700" y="25991"/>
                    <a:pt x="15845" y="15845"/>
                  </a:cubicBezTo>
                  <a:cubicBezTo>
                    <a:pt x="25991" y="5699"/>
                    <a:pt x="39751" y="0"/>
                    <a:pt x="54099" y="0"/>
                  </a:cubicBezTo>
                  <a:lnTo>
                    <a:pt x="7369481" y="0"/>
                  </a:lnTo>
                  <a:cubicBezTo>
                    <a:pt x="7383829" y="0"/>
                    <a:pt x="7397589" y="5700"/>
                    <a:pt x="7407735" y="15845"/>
                  </a:cubicBezTo>
                  <a:cubicBezTo>
                    <a:pt x="7417881" y="25991"/>
                    <a:pt x="7423580" y="39751"/>
                    <a:pt x="7423580" y="54099"/>
                  </a:cubicBezTo>
                  <a:lnTo>
                    <a:pt x="7423580" y="486890"/>
                  </a:lnTo>
                  <a:cubicBezTo>
                    <a:pt x="7423580" y="501238"/>
                    <a:pt x="7417880" y="514998"/>
                    <a:pt x="7407735" y="525144"/>
                  </a:cubicBezTo>
                  <a:cubicBezTo>
                    <a:pt x="7397589" y="535290"/>
                    <a:pt x="7383829" y="540989"/>
                    <a:pt x="7369481" y="540989"/>
                  </a:cubicBezTo>
                  <a:lnTo>
                    <a:pt x="54099" y="540989"/>
                  </a:lnTo>
                  <a:cubicBezTo>
                    <a:pt x="39751" y="540989"/>
                    <a:pt x="25991" y="535289"/>
                    <a:pt x="15845" y="525144"/>
                  </a:cubicBezTo>
                  <a:cubicBezTo>
                    <a:pt x="5699" y="514998"/>
                    <a:pt x="0" y="501238"/>
                    <a:pt x="0" y="486890"/>
                  </a:cubicBezTo>
                  <a:lnTo>
                    <a:pt x="0" y="54099"/>
                  </a:lnTo>
                  <a:close/>
                </a:path>
              </a:pathLst>
            </a:custGeom>
            <a:solidFill>
              <a:srgbClr val="C00000">
                <a:alpha val="8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8000" tIns="38705" rIns="50135" bIns="38705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cs-CZ" sz="1600" b="1" dirty="0" smtClean="0">
                  <a:solidFill>
                    <a:srgbClr val="FFFFFF"/>
                  </a:solidFill>
                </a:rPr>
                <a:t>Národní Záruka</a:t>
              </a:r>
              <a:endParaRPr lang="en-GB" sz="1600" b="1" u="none" kern="1200" dirty="0">
                <a:solidFill>
                  <a:srgbClr val="FFFFFF"/>
                </a:solidFill>
              </a:endParaRPr>
            </a:p>
          </p:txBody>
        </p:sp>
        <p:pic>
          <p:nvPicPr>
            <p:cNvPr id="24" name="Obrázek 23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7222" y="5064093"/>
              <a:ext cx="1117181" cy="214558"/>
            </a:xfrm>
            <a:prstGeom prst="rect">
              <a:avLst/>
            </a:prstGeom>
          </p:spPr>
        </p:pic>
      </p:grp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3590B-54E3-4A0C-89E1-CB137B0F60E1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479689" y="1166084"/>
            <a:ext cx="805973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cs-CZ" sz="2400" b="1" dirty="0" smtClean="0"/>
              <a:t>ČMZRB – spolupráce s bankami</a:t>
            </a:r>
            <a:endParaRPr lang="en-GB" sz="2400" b="1" dirty="0" smtClean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5" name="Tabulk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942719"/>
              </p:ext>
            </p:extLst>
          </p:nvPr>
        </p:nvGraphicFramePr>
        <p:xfrm>
          <a:off x="1547664" y="2564904"/>
          <a:ext cx="6046996" cy="266939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299309"/>
                <a:gridCol w="1498309"/>
                <a:gridCol w="1578286"/>
                <a:gridCol w="1671092"/>
              </a:tblGrid>
              <a:tr h="450708"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>
                          <a:solidFill>
                            <a:srgbClr val="FFFFFF"/>
                          </a:solidFill>
                        </a:rPr>
                        <a:t>Počet</a:t>
                      </a:r>
                      <a:br>
                        <a:rPr lang="cs-CZ" sz="1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cs-CZ" sz="1000" dirty="0" smtClean="0">
                          <a:solidFill>
                            <a:srgbClr val="FFFFFF"/>
                          </a:solidFill>
                        </a:rPr>
                        <a:t> vydaných záruk</a:t>
                      </a:r>
                      <a:endParaRPr lang="cs-CZ" sz="1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>
                          <a:solidFill>
                            <a:srgbClr val="FFFFFF"/>
                          </a:solidFill>
                        </a:rPr>
                        <a:t>Objem</a:t>
                      </a:r>
                      <a:br>
                        <a:rPr lang="cs-CZ" sz="1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cs-CZ" sz="1000" dirty="0" smtClean="0">
                          <a:solidFill>
                            <a:srgbClr val="FFFFFF"/>
                          </a:solidFill>
                        </a:rPr>
                        <a:t> vydaných záruk</a:t>
                      </a:r>
                      <a:endParaRPr lang="cs-CZ" sz="1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>
                          <a:solidFill>
                            <a:srgbClr val="FFFFFF"/>
                          </a:solidFill>
                        </a:rPr>
                        <a:t>Objem</a:t>
                      </a:r>
                      <a:br>
                        <a:rPr lang="cs-CZ" sz="1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cs-CZ" sz="1000" dirty="0" smtClean="0">
                          <a:solidFill>
                            <a:srgbClr val="FFFFFF"/>
                          </a:solidFill>
                        </a:rPr>
                        <a:t> zaručovaných úvěrů</a:t>
                      </a:r>
                      <a:endParaRPr lang="cs-CZ" sz="1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</a:tr>
              <a:tr h="316955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Komerční banka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8 100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28,7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46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955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Česká</a:t>
                      </a:r>
                      <a:r>
                        <a:rPr lang="cs-CZ" sz="1000" baseline="0" dirty="0" smtClean="0"/>
                        <a:t> spořitelna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5 885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21,2</a:t>
                      </a:r>
                      <a:r>
                        <a:rPr lang="cs-CZ" sz="1000" baseline="0" dirty="0" smtClean="0"/>
                        <a:t>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32,4</a:t>
                      </a:r>
                      <a:r>
                        <a:rPr lang="cs-CZ" sz="1000" baseline="0" dirty="0" smtClean="0"/>
                        <a:t>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955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ČSOB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1 627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7,5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12,3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955">
                <a:tc>
                  <a:txBody>
                    <a:bodyPr/>
                    <a:lstStyle/>
                    <a:p>
                      <a:r>
                        <a:rPr lang="cs-CZ" sz="1000" dirty="0" err="1" smtClean="0"/>
                        <a:t>Raiffeisen</a:t>
                      </a:r>
                      <a:r>
                        <a:rPr lang="cs-CZ" sz="1000" dirty="0" smtClean="0"/>
                        <a:t> BANK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1 468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4,3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6,5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955">
                <a:tc>
                  <a:txBody>
                    <a:bodyPr/>
                    <a:lstStyle/>
                    <a:p>
                      <a:r>
                        <a:rPr lang="cs-CZ" sz="1000" dirty="0" err="1" smtClean="0"/>
                        <a:t>Unicredit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650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2,3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3,5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955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Ostatní banky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7 472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19 mld.</a:t>
                      </a:r>
                      <a:r>
                        <a:rPr lang="cs-CZ" sz="1000" baseline="0" dirty="0" smtClean="0"/>
                        <a:t>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dirty="0" smtClean="0"/>
                        <a:t>29,3 mld. Kč</a:t>
                      </a:r>
                      <a:endParaRPr lang="cs-CZ" sz="1000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955">
                <a:tc>
                  <a:txBody>
                    <a:bodyPr/>
                    <a:lstStyle/>
                    <a:p>
                      <a:r>
                        <a:rPr lang="cs-CZ" sz="1000" b="1" dirty="0" smtClean="0"/>
                        <a:t>CELKEM</a:t>
                      </a:r>
                      <a:endParaRPr lang="cs-CZ" sz="1000" b="1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b="1" dirty="0" smtClean="0"/>
                        <a:t>25 202</a:t>
                      </a:r>
                      <a:endParaRPr lang="cs-CZ" sz="1000" b="1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b="1" dirty="0" smtClean="0"/>
                        <a:t>83 mld.</a:t>
                      </a:r>
                      <a:r>
                        <a:rPr lang="cs-CZ" sz="1000" b="1" baseline="0" dirty="0" smtClean="0"/>
                        <a:t> Kč</a:t>
                      </a:r>
                      <a:endParaRPr lang="cs-CZ" sz="1000" b="1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000" b="1" dirty="0" smtClean="0"/>
                        <a:t>130 mld. Kč</a:t>
                      </a:r>
                      <a:endParaRPr lang="cs-CZ" sz="1000" b="1" dirty="0"/>
                    </a:p>
                  </a:txBody>
                  <a:tcPr anchor="ctr">
                    <a:lnL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3983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04248" y="6237312"/>
            <a:ext cx="1822450" cy="457200"/>
          </a:xfrm>
        </p:spPr>
        <p:txBody>
          <a:bodyPr/>
          <a:lstStyle/>
          <a:p>
            <a:fld id="{00B3590B-54E3-4A0C-89E1-CB137B0F60E1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11" name="Nadpis 1"/>
          <p:cNvSpPr txBox="1">
            <a:spLocks/>
          </p:cNvSpPr>
          <p:nvPr/>
        </p:nvSpPr>
        <p:spPr bwMode="auto">
          <a:xfrm>
            <a:off x="472701" y="1124744"/>
            <a:ext cx="805973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 smtClean="0">
                <a:latin typeface="+mj-lt"/>
                <a:ea typeface="+mj-ea"/>
                <a:cs typeface="+mj-cs"/>
              </a:rPr>
              <a:t>Program EXPANZE (OP PIK) - úvěry</a:t>
            </a:r>
            <a:endParaRPr lang="en-US" sz="2400" b="1" kern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8" name="Zástupný symbol pro číslo snímku 3"/>
          <p:cNvSpPr txBox="1">
            <a:spLocks/>
          </p:cNvSpPr>
          <p:nvPr/>
        </p:nvSpPr>
        <p:spPr bwMode="auto">
          <a:xfrm>
            <a:off x="6804248" y="6237312"/>
            <a:ext cx="182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B3590B-54E3-4A0C-89E1-CB137B0F60E1}" type="slidenum">
              <a:rPr kumimoji="0" lang="cs-CZ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pSp>
        <p:nvGrpSpPr>
          <p:cNvPr id="2" name="Skupina 8"/>
          <p:cNvGrpSpPr/>
          <p:nvPr/>
        </p:nvGrpSpPr>
        <p:grpSpPr>
          <a:xfrm>
            <a:off x="323528" y="1628800"/>
            <a:ext cx="8208913" cy="2880320"/>
            <a:chOff x="537673" y="1916832"/>
            <a:chExt cx="7994767" cy="2376264"/>
          </a:xfrm>
        </p:grpSpPr>
        <p:sp>
          <p:nvSpPr>
            <p:cNvPr id="19" name="Čárový popisek 2 18"/>
            <p:cNvSpPr/>
            <p:nvPr/>
          </p:nvSpPr>
          <p:spPr>
            <a:xfrm>
              <a:off x="3563888" y="1916832"/>
              <a:ext cx="4968552" cy="2376264"/>
            </a:xfrm>
            <a:prstGeom prst="borderCallout2">
              <a:avLst>
                <a:gd name="adj1" fmla="val 18750"/>
                <a:gd name="adj2" fmla="val -203"/>
                <a:gd name="adj3" fmla="val 18750"/>
                <a:gd name="adj4" fmla="val -16667"/>
                <a:gd name="adj5" fmla="val 39143"/>
                <a:gd name="adj6" fmla="val -29521"/>
              </a:avLst>
            </a:prstGeom>
            <a:solidFill>
              <a:srgbClr val="FFFFFF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73050" indent="-273050"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dirty="0" smtClean="0">
                  <a:solidFill>
                    <a:schemeClr val="tx1"/>
                  </a:solidFill>
                </a:rPr>
                <a:t>výše úvěru až 45 % ze způsobilých výdajů projektu </a:t>
              </a:r>
              <a:br>
                <a:rPr lang="cs-CZ" sz="1400" dirty="0" smtClean="0">
                  <a:solidFill>
                    <a:schemeClr val="tx1"/>
                  </a:solidFill>
                </a:rPr>
              </a:br>
              <a:r>
                <a:rPr lang="cs-CZ" sz="1400" dirty="0" smtClean="0">
                  <a:solidFill>
                    <a:schemeClr val="tx1"/>
                  </a:solidFill>
                </a:rPr>
                <a:t>(2 - 45 mil. Kč )</a:t>
              </a:r>
            </a:p>
            <a:p>
              <a:pPr marL="273050" indent="-273050"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dirty="0" smtClean="0">
                  <a:solidFill>
                    <a:schemeClr val="tx1"/>
                  </a:solidFill>
                </a:rPr>
                <a:t>doba splatnosti úvěru: až 7 let od data uzavření smlouvy </a:t>
              </a:r>
              <a:br>
                <a:rPr lang="cs-CZ" sz="1400" dirty="0" smtClean="0">
                  <a:solidFill>
                    <a:schemeClr val="tx1"/>
                  </a:solidFill>
                </a:rPr>
              </a:br>
              <a:r>
                <a:rPr lang="cs-CZ" sz="1400" dirty="0" smtClean="0">
                  <a:solidFill>
                    <a:schemeClr val="tx1"/>
                  </a:solidFill>
                </a:rPr>
                <a:t>o úvěru</a:t>
              </a:r>
            </a:p>
            <a:p>
              <a:pPr marL="273050" indent="-273050"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b="1" dirty="0" smtClean="0">
                  <a:solidFill>
                    <a:schemeClr val="tx1"/>
                  </a:solidFill>
                </a:rPr>
                <a:t>úvěr je bezúročný</a:t>
              </a:r>
            </a:p>
            <a:p>
              <a:pPr marL="273050" indent="-273050"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b="1" dirty="0" smtClean="0">
                  <a:solidFill>
                    <a:schemeClr val="tx1"/>
                  </a:solidFill>
                </a:rPr>
                <a:t>nutná participace komerčních bank – sdílení rizik</a:t>
              </a:r>
            </a:p>
            <a:p>
              <a:pPr marL="273050" indent="-273050"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dirty="0" smtClean="0">
                  <a:solidFill>
                    <a:schemeClr val="tx1"/>
                  </a:solidFill>
                </a:rPr>
                <a:t>doba odkladu splátek jistiny: maximálně 3,5 let</a:t>
              </a:r>
            </a:p>
            <a:p>
              <a:pPr marL="273050" indent="-273050"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dirty="0" smtClean="0">
                  <a:solidFill>
                    <a:schemeClr val="tx1"/>
                  </a:solidFill>
                </a:rPr>
                <a:t>použití zvýhodněného úvěru: např. na pořízení nových strojů a zařízení jako DHM, na pořízení dlouhodobého nehmotného majetku</a:t>
              </a:r>
              <a:endParaRPr lang="cs-CZ" sz="1400" dirty="0">
                <a:solidFill>
                  <a:schemeClr val="tx1"/>
                </a:solidFill>
              </a:endParaRPr>
            </a:p>
            <a:p>
              <a:pPr marL="273050" indent="-273050"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dirty="0">
                  <a:solidFill>
                    <a:schemeClr val="tx1"/>
                  </a:solidFill>
                </a:rPr>
                <a:t>r</a:t>
              </a:r>
              <a:r>
                <a:rPr lang="cs-CZ" sz="1400" dirty="0" smtClean="0">
                  <a:solidFill>
                    <a:schemeClr val="tx1"/>
                  </a:solidFill>
                </a:rPr>
                <a:t>evolvingový efekt, vrácené zdroje budou použity pro podporu MSP i po skončení programovacího období;</a:t>
              </a:r>
            </a:p>
            <a:p>
              <a:pPr marL="273050" indent="-273050">
                <a:buClr>
                  <a:srgbClr val="FF0000"/>
                </a:buClr>
                <a:buFont typeface="Wingdings" pitchFamily="2" charset="2"/>
                <a:buChar char="ü"/>
              </a:pPr>
              <a:endParaRPr lang="cs-CZ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2" name="Volný tvar 21"/>
            <p:cNvSpPr/>
            <p:nvPr/>
          </p:nvSpPr>
          <p:spPr>
            <a:xfrm>
              <a:off x="537673" y="2451491"/>
              <a:ext cx="1620000" cy="1373373"/>
            </a:xfrm>
            <a:custGeom>
              <a:avLst/>
              <a:gdLst>
                <a:gd name="connsiteX0" fmla="*/ 0 w 1300757"/>
                <a:gd name="connsiteY0" fmla="*/ 650379 h 1300757"/>
                <a:gd name="connsiteX1" fmla="*/ 190492 w 1300757"/>
                <a:gd name="connsiteY1" fmla="*/ 190492 h 1300757"/>
                <a:gd name="connsiteX2" fmla="*/ 650380 w 1300757"/>
                <a:gd name="connsiteY2" fmla="*/ 1 h 1300757"/>
                <a:gd name="connsiteX3" fmla="*/ 1110267 w 1300757"/>
                <a:gd name="connsiteY3" fmla="*/ 190493 h 1300757"/>
                <a:gd name="connsiteX4" fmla="*/ 1300758 w 1300757"/>
                <a:gd name="connsiteY4" fmla="*/ 650381 h 1300757"/>
                <a:gd name="connsiteX5" fmla="*/ 1110266 w 1300757"/>
                <a:gd name="connsiteY5" fmla="*/ 1110269 h 1300757"/>
                <a:gd name="connsiteX6" fmla="*/ 650378 w 1300757"/>
                <a:gd name="connsiteY6" fmla="*/ 1300760 h 1300757"/>
                <a:gd name="connsiteX7" fmla="*/ 190491 w 1300757"/>
                <a:gd name="connsiteY7" fmla="*/ 1110268 h 1300757"/>
                <a:gd name="connsiteX8" fmla="*/ 0 w 1300757"/>
                <a:gd name="connsiteY8" fmla="*/ 650380 h 1300757"/>
                <a:gd name="connsiteX9" fmla="*/ 0 w 1300757"/>
                <a:gd name="connsiteY9" fmla="*/ 650379 h 13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00757" h="1300757">
                  <a:moveTo>
                    <a:pt x="0" y="650379"/>
                  </a:moveTo>
                  <a:cubicBezTo>
                    <a:pt x="0" y="477888"/>
                    <a:pt x="68522" y="312461"/>
                    <a:pt x="190492" y="190492"/>
                  </a:cubicBezTo>
                  <a:cubicBezTo>
                    <a:pt x="312462" y="68522"/>
                    <a:pt x="477889" y="1"/>
                    <a:pt x="650380" y="1"/>
                  </a:cubicBezTo>
                  <a:cubicBezTo>
                    <a:pt x="822871" y="1"/>
                    <a:pt x="988298" y="68523"/>
                    <a:pt x="1110267" y="190493"/>
                  </a:cubicBezTo>
                  <a:cubicBezTo>
                    <a:pt x="1232237" y="312463"/>
                    <a:pt x="1300758" y="477890"/>
                    <a:pt x="1300758" y="650381"/>
                  </a:cubicBezTo>
                  <a:cubicBezTo>
                    <a:pt x="1300758" y="822872"/>
                    <a:pt x="1232236" y="988299"/>
                    <a:pt x="1110266" y="1110269"/>
                  </a:cubicBezTo>
                  <a:cubicBezTo>
                    <a:pt x="988296" y="1232239"/>
                    <a:pt x="822870" y="1300761"/>
                    <a:pt x="650378" y="1300760"/>
                  </a:cubicBezTo>
                  <a:cubicBezTo>
                    <a:pt x="477887" y="1300760"/>
                    <a:pt x="312460" y="1232238"/>
                    <a:pt x="190491" y="1110268"/>
                  </a:cubicBezTo>
                  <a:cubicBezTo>
                    <a:pt x="68521" y="988298"/>
                    <a:pt x="0" y="822872"/>
                    <a:pt x="0" y="650380"/>
                  </a:cubicBezTo>
                  <a:lnTo>
                    <a:pt x="0" y="650379"/>
                  </a:lnTo>
                  <a:close/>
                </a:path>
              </a:pathLst>
            </a:custGeom>
            <a:solidFill>
              <a:srgbClr val="C00000">
                <a:alpha val="8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002" tIns="207001" rIns="207002" bIns="20700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dirty="0" smtClean="0">
                  <a:solidFill>
                    <a:srgbClr val="FFFFFF"/>
                  </a:solidFill>
                </a:rPr>
                <a:t>Zvýhodněný úvěr (investiční)</a:t>
              </a:r>
              <a:endParaRPr lang="cs-CZ" sz="1600" b="1" u="none" kern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Skupina 9"/>
          <p:cNvGrpSpPr/>
          <p:nvPr/>
        </p:nvGrpSpPr>
        <p:grpSpPr>
          <a:xfrm>
            <a:off x="503728" y="4077072"/>
            <a:ext cx="8460760" cy="1872208"/>
            <a:chOff x="503728" y="4077072"/>
            <a:chExt cx="8460760" cy="1872208"/>
          </a:xfrm>
        </p:grpSpPr>
        <p:sp>
          <p:nvSpPr>
            <p:cNvPr id="21" name="Čárový popisek 2 20"/>
            <p:cNvSpPr/>
            <p:nvPr/>
          </p:nvSpPr>
          <p:spPr>
            <a:xfrm>
              <a:off x="2843808" y="4653136"/>
              <a:ext cx="6120680" cy="1296144"/>
            </a:xfrm>
            <a:prstGeom prst="borderCallout2">
              <a:avLst>
                <a:gd name="adj1" fmla="val 58989"/>
                <a:gd name="adj2" fmla="val -500"/>
                <a:gd name="adj3" fmla="val 59037"/>
                <a:gd name="adj4" fmla="val -10664"/>
                <a:gd name="adj5" fmla="val 40538"/>
                <a:gd name="adj6" fmla="val -12433"/>
              </a:avLst>
            </a:prstGeom>
            <a:solidFill>
              <a:srgbClr val="FFFFFF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8288" indent="-268288"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b="1" dirty="0" smtClean="0">
                  <a:solidFill>
                    <a:schemeClr val="tx1"/>
                  </a:solidFill>
                </a:rPr>
                <a:t>pro projekty ve zvýhodněných regionech</a:t>
              </a:r>
            </a:p>
            <a:p>
              <a:pPr marL="268288" indent="-268288">
                <a:spcBef>
                  <a:spcPts val="300"/>
                </a:spcBef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dirty="0" smtClean="0">
                  <a:solidFill>
                    <a:schemeClr val="tx1"/>
                  </a:solidFill>
                </a:rPr>
                <a:t>finanční příspěvek k úhradě úroků z části bankovního úvěru vyčerpané na způsobilé výdaje projektu </a:t>
              </a:r>
            </a:p>
            <a:p>
              <a:pPr marL="268288" indent="-268288">
                <a:buClr>
                  <a:srgbClr val="FF0000"/>
                </a:buClr>
                <a:buFont typeface="Wingdings" pitchFamily="2" charset="2"/>
                <a:buChar char="ü"/>
              </a:pPr>
              <a:r>
                <a:rPr lang="cs-CZ" sz="1400" dirty="0" smtClean="0">
                  <a:solidFill>
                    <a:schemeClr val="tx1"/>
                  </a:solidFill>
                </a:rPr>
                <a:t>celková výše vyplaceného příspěvku nesmí přesáhnout 7 % bankovního úvěru (bez DPH a bez výdajů na nákup pozemků) a 700 tis. Kč</a:t>
              </a:r>
            </a:p>
          </p:txBody>
        </p:sp>
        <p:sp>
          <p:nvSpPr>
            <p:cNvPr id="23" name="Volný tvar 22"/>
            <p:cNvSpPr/>
            <p:nvPr/>
          </p:nvSpPr>
          <p:spPr>
            <a:xfrm>
              <a:off x="503728" y="4077072"/>
              <a:ext cx="1620000" cy="1620000"/>
            </a:xfrm>
            <a:custGeom>
              <a:avLst/>
              <a:gdLst>
                <a:gd name="connsiteX0" fmla="*/ 0 w 1300757"/>
                <a:gd name="connsiteY0" fmla="*/ 650379 h 1300757"/>
                <a:gd name="connsiteX1" fmla="*/ 190492 w 1300757"/>
                <a:gd name="connsiteY1" fmla="*/ 190492 h 1300757"/>
                <a:gd name="connsiteX2" fmla="*/ 650380 w 1300757"/>
                <a:gd name="connsiteY2" fmla="*/ 1 h 1300757"/>
                <a:gd name="connsiteX3" fmla="*/ 1110267 w 1300757"/>
                <a:gd name="connsiteY3" fmla="*/ 190493 h 1300757"/>
                <a:gd name="connsiteX4" fmla="*/ 1300758 w 1300757"/>
                <a:gd name="connsiteY4" fmla="*/ 650381 h 1300757"/>
                <a:gd name="connsiteX5" fmla="*/ 1110266 w 1300757"/>
                <a:gd name="connsiteY5" fmla="*/ 1110269 h 1300757"/>
                <a:gd name="connsiteX6" fmla="*/ 650378 w 1300757"/>
                <a:gd name="connsiteY6" fmla="*/ 1300760 h 1300757"/>
                <a:gd name="connsiteX7" fmla="*/ 190491 w 1300757"/>
                <a:gd name="connsiteY7" fmla="*/ 1110268 h 1300757"/>
                <a:gd name="connsiteX8" fmla="*/ 0 w 1300757"/>
                <a:gd name="connsiteY8" fmla="*/ 650380 h 1300757"/>
                <a:gd name="connsiteX9" fmla="*/ 0 w 1300757"/>
                <a:gd name="connsiteY9" fmla="*/ 650379 h 130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300757" h="1300757">
                  <a:moveTo>
                    <a:pt x="0" y="650379"/>
                  </a:moveTo>
                  <a:cubicBezTo>
                    <a:pt x="0" y="477888"/>
                    <a:pt x="68522" y="312461"/>
                    <a:pt x="190492" y="190492"/>
                  </a:cubicBezTo>
                  <a:cubicBezTo>
                    <a:pt x="312462" y="68522"/>
                    <a:pt x="477889" y="1"/>
                    <a:pt x="650380" y="1"/>
                  </a:cubicBezTo>
                  <a:cubicBezTo>
                    <a:pt x="822871" y="1"/>
                    <a:pt x="988298" y="68523"/>
                    <a:pt x="1110267" y="190493"/>
                  </a:cubicBezTo>
                  <a:cubicBezTo>
                    <a:pt x="1232237" y="312463"/>
                    <a:pt x="1300758" y="477890"/>
                    <a:pt x="1300758" y="650381"/>
                  </a:cubicBezTo>
                  <a:cubicBezTo>
                    <a:pt x="1300758" y="822872"/>
                    <a:pt x="1232236" y="988299"/>
                    <a:pt x="1110266" y="1110269"/>
                  </a:cubicBezTo>
                  <a:cubicBezTo>
                    <a:pt x="988296" y="1232239"/>
                    <a:pt x="822870" y="1300761"/>
                    <a:pt x="650378" y="1300760"/>
                  </a:cubicBezTo>
                  <a:cubicBezTo>
                    <a:pt x="477887" y="1300760"/>
                    <a:pt x="312460" y="1232238"/>
                    <a:pt x="190491" y="1110268"/>
                  </a:cubicBezTo>
                  <a:cubicBezTo>
                    <a:pt x="68521" y="988298"/>
                    <a:pt x="0" y="822872"/>
                    <a:pt x="0" y="650380"/>
                  </a:cubicBezTo>
                  <a:lnTo>
                    <a:pt x="0" y="650379"/>
                  </a:lnTo>
                  <a:close/>
                </a:path>
              </a:pathLst>
            </a:custGeom>
            <a:solidFill>
              <a:srgbClr val="C00000">
                <a:alpha val="8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7002" tIns="207001" rIns="207002" bIns="20700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dirty="0" smtClean="0">
                  <a:solidFill>
                    <a:srgbClr val="FFFFFF"/>
                  </a:solidFill>
                </a:rPr>
                <a:t>Zvýhodněný úvěr s finančním příspěvkem</a:t>
              </a:r>
              <a:endParaRPr lang="cs-CZ" sz="1600" b="1" u="none" kern="1200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804248" y="6237312"/>
            <a:ext cx="1822450" cy="457200"/>
          </a:xfrm>
        </p:spPr>
        <p:txBody>
          <a:bodyPr/>
          <a:lstStyle/>
          <a:p>
            <a:fld id="{00B3590B-54E3-4A0C-89E1-CB137B0F60E1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11" name="Nadpis 1"/>
          <p:cNvSpPr txBox="1">
            <a:spLocks/>
          </p:cNvSpPr>
          <p:nvPr/>
        </p:nvSpPr>
        <p:spPr bwMode="auto">
          <a:xfrm>
            <a:off x="472701" y="1124744"/>
            <a:ext cx="805973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 smtClean="0">
                <a:latin typeface="+mj-lt"/>
                <a:ea typeface="+mj-ea"/>
                <a:cs typeface="+mj-cs"/>
              </a:rPr>
              <a:t>Program Záruka 2015 - 2023</a:t>
            </a:r>
            <a:endParaRPr lang="en-US" sz="2400" b="1" kern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2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972747"/>
            <a:ext cx="8208912" cy="1844567"/>
          </a:xfrm>
        </p:spPr>
        <p:txBody>
          <a:bodyPr/>
          <a:lstStyle/>
          <a:p>
            <a:pPr marL="446088" lvl="1" eaLnBrk="0" hangingPunct="0">
              <a:buFont typeface="Wingdings" pitchFamily="2" charset="2"/>
              <a:buChar char="q"/>
              <a:defRPr/>
            </a:pPr>
            <a:endParaRPr lang="cs-CZ" sz="1600" b="1" dirty="0" smtClean="0">
              <a:latin typeface="Arial" charset="0"/>
              <a:ea typeface="+mn-ea"/>
              <a:cs typeface="+mn-cs"/>
            </a:endParaRPr>
          </a:p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za investiční nebo provozní úvěr (do 4 mil. Kč), výše záruky až 70 % jistiny úvěru</a:t>
            </a:r>
          </a:p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spolupráce se 13 bankami</a:t>
            </a:r>
          </a:p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bez poplatků</a:t>
            </a:r>
          </a:p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doba ručení až 6 let; režim de </a:t>
            </a:r>
            <a:r>
              <a:rPr lang="cs-CZ" sz="1400" dirty="0" err="1" smtClean="0">
                <a:latin typeface="Arial" charset="0"/>
                <a:ea typeface="+mn-ea"/>
                <a:cs typeface="+mn-cs"/>
              </a:rPr>
              <a:t>minimis</a:t>
            </a:r>
            <a:endParaRPr lang="cs-CZ" sz="1400" dirty="0" smtClean="0">
              <a:latin typeface="Arial" charset="0"/>
              <a:ea typeface="+mn-ea"/>
              <a:cs typeface="+mn-cs"/>
            </a:endParaRPr>
          </a:p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kapacita portfoliové části národního záručního programu navýšena díky spolupráci s EIF – protizáruka COSME na léta 2015 – 2018</a:t>
            </a:r>
          </a:p>
          <a:p>
            <a:pPr marL="446088" lvl="1" eaLnBrk="0" hangingPunct="0">
              <a:buFont typeface="Wingdings" pitchFamily="2" charset="2"/>
              <a:buChar char="q"/>
              <a:defRPr/>
            </a:pPr>
            <a:endParaRPr lang="cs-CZ" sz="1600" b="1" dirty="0" smtClean="0">
              <a:latin typeface="Arial" charset="0"/>
              <a:ea typeface="+mn-ea"/>
              <a:cs typeface="+mn-cs"/>
            </a:endParaRPr>
          </a:p>
          <a:p>
            <a:pPr lvl="1" eaLnBrk="0" hangingPunct="0">
              <a:buFont typeface="Wingdings" pitchFamily="2" charset="2"/>
              <a:buChar char="q"/>
              <a:defRPr/>
            </a:pPr>
            <a:endParaRPr lang="cs-CZ" sz="1400" dirty="0" smtClean="0">
              <a:latin typeface="Arial" charset="0"/>
              <a:ea typeface="+mn-ea"/>
              <a:cs typeface="+mn-cs"/>
            </a:endParaRPr>
          </a:p>
          <a:p>
            <a:pPr lvl="1" eaLnBrk="0" hangingPunct="0">
              <a:buFont typeface="Wingdings" pitchFamily="2" charset="2"/>
              <a:buChar char="q"/>
              <a:defRPr/>
            </a:pPr>
            <a:endParaRPr lang="cs-CZ" sz="1400" dirty="0" smtClean="0">
              <a:latin typeface="Arial" charset="0"/>
              <a:ea typeface="+mn-ea"/>
              <a:cs typeface="+mn-cs"/>
            </a:endParaRPr>
          </a:p>
        </p:txBody>
      </p:sp>
      <p:pic>
        <p:nvPicPr>
          <p:cNvPr id="1027" name="Picture 3" descr="C:\Users\Downloads\lafantova\Downloads\juggle-1027150_1920.jpg"/>
          <p:cNvPicPr>
            <a:picLocks noChangeAspect="1" noChangeArrowheads="1"/>
          </p:cNvPicPr>
          <p:nvPr/>
        </p:nvPicPr>
        <p:blipFill>
          <a:blip r:embed="rId3" cstate="print"/>
          <a:srcRect l="26923" r="15385"/>
          <a:stretch>
            <a:fillRect/>
          </a:stretch>
        </p:blipFill>
        <p:spPr bwMode="auto">
          <a:xfrm>
            <a:off x="7715473" y="4623617"/>
            <a:ext cx="839170" cy="1454562"/>
          </a:xfrm>
          <a:prstGeom prst="rect">
            <a:avLst/>
          </a:prstGeom>
          <a:noFill/>
        </p:spPr>
      </p:pic>
      <p:sp>
        <p:nvSpPr>
          <p:cNvPr id="6" name="Volný tvar 5"/>
          <p:cNvSpPr/>
          <p:nvPr/>
        </p:nvSpPr>
        <p:spPr>
          <a:xfrm>
            <a:off x="539552" y="1725351"/>
            <a:ext cx="5112568" cy="479513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Aft>
                <a:spcPct val="35000"/>
              </a:spcAft>
            </a:pPr>
            <a:r>
              <a:rPr lang="cs-CZ" sz="1600" b="1" dirty="0">
                <a:solidFill>
                  <a:srgbClr val="FFFFFF"/>
                </a:solidFill>
                <a:latin typeface="Arial" charset="0"/>
              </a:rPr>
              <a:t>P</a:t>
            </a:r>
            <a:r>
              <a:rPr lang="cs-CZ" sz="1600" b="1" dirty="0" smtClean="0">
                <a:solidFill>
                  <a:srgbClr val="FFFFFF"/>
                </a:solidFill>
                <a:latin typeface="Arial" charset="0"/>
              </a:rPr>
              <a:t>ortfoliová záruka pro malé podnikatele</a:t>
            </a:r>
            <a:endParaRPr lang="en-GB" sz="1600" b="1" u="none" kern="1200" dirty="0">
              <a:solidFill>
                <a:srgbClr val="FFFFFF"/>
              </a:solidFill>
            </a:endParaRPr>
          </a:p>
        </p:txBody>
      </p:sp>
      <p:sp>
        <p:nvSpPr>
          <p:cNvPr id="7" name="Volný tvar 6"/>
          <p:cNvSpPr/>
          <p:nvPr/>
        </p:nvSpPr>
        <p:spPr>
          <a:xfrm>
            <a:off x="539552" y="4029607"/>
            <a:ext cx="5112568" cy="479513"/>
          </a:xfrm>
          <a:custGeom>
            <a:avLst/>
            <a:gdLst>
              <a:gd name="connsiteX0" fmla="*/ 0 w 7423580"/>
              <a:gd name="connsiteY0" fmla="*/ 54099 h 540989"/>
              <a:gd name="connsiteX1" fmla="*/ 15845 w 7423580"/>
              <a:gd name="connsiteY1" fmla="*/ 15845 h 540989"/>
              <a:gd name="connsiteX2" fmla="*/ 54099 w 7423580"/>
              <a:gd name="connsiteY2" fmla="*/ 0 h 540989"/>
              <a:gd name="connsiteX3" fmla="*/ 7369481 w 7423580"/>
              <a:gd name="connsiteY3" fmla="*/ 0 h 540989"/>
              <a:gd name="connsiteX4" fmla="*/ 7407735 w 7423580"/>
              <a:gd name="connsiteY4" fmla="*/ 15845 h 540989"/>
              <a:gd name="connsiteX5" fmla="*/ 7423580 w 7423580"/>
              <a:gd name="connsiteY5" fmla="*/ 54099 h 540989"/>
              <a:gd name="connsiteX6" fmla="*/ 7423580 w 7423580"/>
              <a:gd name="connsiteY6" fmla="*/ 486890 h 540989"/>
              <a:gd name="connsiteX7" fmla="*/ 7407735 w 7423580"/>
              <a:gd name="connsiteY7" fmla="*/ 525144 h 540989"/>
              <a:gd name="connsiteX8" fmla="*/ 7369481 w 7423580"/>
              <a:gd name="connsiteY8" fmla="*/ 540989 h 540989"/>
              <a:gd name="connsiteX9" fmla="*/ 54099 w 7423580"/>
              <a:gd name="connsiteY9" fmla="*/ 540989 h 540989"/>
              <a:gd name="connsiteX10" fmla="*/ 15845 w 7423580"/>
              <a:gd name="connsiteY10" fmla="*/ 525144 h 540989"/>
              <a:gd name="connsiteX11" fmla="*/ 0 w 7423580"/>
              <a:gd name="connsiteY11" fmla="*/ 486890 h 540989"/>
              <a:gd name="connsiteX12" fmla="*/ 0 w 7423580"/>
              <a:gd name="connsiteY12" fmla="*/ 54099 h 54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423580" h="540989">
                <a:moveTo>
                  <a:pt x="0" y="54099"/>
                </a:moveTo>
                <a:cubicBezTo>
                  <a:pt x="0" y="39751"/>
                  <a:pt x="5700" y="25991"/>
                  <a:pt x="15845" y="15845"/>
                </a:cubicBezTo>
                <a:cubicBezTo>
                  <a:pt x="25991" y="5699"/>
                  <a:pt x="39751" y="0"/>
                  <a:pt x="54099" y="0"/>
                </a:cubicBezTo>
                <a:lnTo>
                  <a:pt x="7369481" y="0"/>
                </a:lnTo>
                <a:cubicBezTo>
                  <a:pt x="7383829" y="0"/>
                  <a:pt x="7397589" y="5700"/>
                  <a:pt x="7407735" y="15845"/>
                </a:cubicBezTo>
                <a:cubicBezTo>
                  <a:pt x="7417881" y="25991"/>
                  <a:pt x="7423580" y="39751"/>
                  <a:pt x="7423580" y="54099"/>
                </a:cubicBezTo>
                <a:lnTo>
                  <a:pt x="7423580" y="486890"/>
                </a:lnTo>
                <a:cubicBezTo>
                  <a:pt x="7423580" y="501238"/>
                  <a:pt x="7417880" y="514998"/>
                  <a:pt x="7407735" y="525144"/>
                </a:cubicBezTo>
                <a:cubicBezTo>
                  <a:pt x="7397589" y="535290"/>
                  <a:pt x="7383829" y="540989"/>
                  <a:pt x="7369481" y="540989"/>
                </a:cubicBezTo>
                <a:lnTo>
                  <a:pt x="54099" y="540989"/>
                </a:lnTo>
                <a:cubicBezTo>
                  <a:pt x="39751" y="540989"/>
                  <a:pt x="25991" y="535289"/>
                  <a:pt x="15845" y="525144"/>
                </a:cubicBezTo>
                <a:cubicBezTo>
                  <a:pt x="5699" y="514998"/>
                  <a:pt x="0" y="501238"/>
                  <a:pt x="0" y="486890"/>
                </a:cubicBezTo>
                <a:lnTo>
                  <a:pt x="0" y="54099"/>
                </a:lnTo>
                <a:close/>
              </a:path>
            </a:pathLst>
          </a:cu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00" tIns="38705" rIns="50135" bIns="38705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Aft>
                <a:spcPct val="35000"/>
              </a:spcAft>
            </a:pPr>
            <a:r>
              <a:rPr lang="cs-CZ" sz="1600" b="1" dirty="0" smtClean="0">
                <a:solidFill>
                  <a:srgbClr val="FFFFFF"/>
                </a:solidFill>
                <a:latin typeface="Arial" charset="0"/>
              </a:rPr>
              <a:t>Individuální záruka pro sociální podnikatele</a:t>
            </a:r>
            <a:endParaRPr lang="en-GB" sz="1600" b="1" u="none" kern="1200" dirty="0">
              <a:solidFill>
                <a:srgbClr val="FFFFFF"/>
              </a:solidFill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4623617"/>
            <a:ext cx="8208912" cy="1454562"/>
          </a:xfrm>
        </p:spPr>
        <p:txBody>
          <a:bodyPr/>
          <a:lstStyle/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za investiční úvěr (bez omezení výše úvěru), výše záruky až 80 % (max. 20 mil. Kč)</a:t>
            </a:r>
          </a:p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finanční příspěvek ve výši 10 % zaručovaného úvěru (max. do 500 tis. Kč)</a:t>
            </a:r>
          </a:p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spolupráce se 15 bankami</a:t>
            </a:r>
          </a:p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bez poplatků</a:t>
            </a:r>
          </a:p>
          <a:p>
            <a:pPr lvl="1" eaLnBrk="0" hangingPunct="0">
              <a:buFont typeface="Wingdings" panose="05000000000000000000" pitchFamily="2" charset="2"/>
              <a:buChar char="ü"/>
              <a:defRPr/>
            </a:pPr>
            <a:r>
              <a:rPr lang="cs-CZ" sz="1400" dirty="0" smtClean="0">
                <a:latin typeface="Arial" charset="0"/>
                <a:ea typeface="+mn-ea"/>
                <a:cs typeface="+mn-cs"/>
              </a:rPr>
              <a:t>doba ručení až 8 let, režim de minimis / bloková výjimka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Nadpis 1"/>
          <p:cNvSpPr>
            <a:spLocks noGrp="1"/>
          </p:cNvSpPr>
          <p:nvPr>
            <p:ph type="title" idx="4294967295"/>
          </p:nvPr>
        </p:nvSpPr>
        <p:spPr>
          <a:xfrm>
            <a:off x="539750" y="1124744"/>
            <a:ext cx="8059738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endParaRPr lang="en-GB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268760"/>
            <a:ext cx="8064896" cy="4896544"/>
          </a:xfrm>
        </p:spPr>
        <p:txBody>
          <a:bodyPr/>
          <a:lstStyle/>
          <a:p>
            <a:pPr algn="ctr">
              <a:buNone/>
            </a:pPr>
            <a:endParaRPr lang="cs-CZ" sz="2400" b="1" dirty="0" smtClean="0">
              <a:solidFill>
                <a:srgbClr val="CC3300"/>
              </a:solidFill>
            </a:endParaRPr>
          </a:p>
          <a:p>
            <a:pPr algn="ctr">
              <a:buNone/>
            </a:pPr>
            <a:endParaRPr lang="cs-CZ" sz="2400" b="1" dirty="0" smtClean="0">
              <a:solidFill>
                <a:srgbClr val="CC3300"/>
              </a:solidFill>
            </a:endParaRPr>
          </a:p>
          <a:p>
            <a:pPr algn="ctr">
              <a:buNone/>
            </a:pPr>
            <a:endParaRPr lang="cs-CZ" sz="2400" b="1" dirty="0" smtClean="0">
              <a:solidFill>
                <a:srgbClr val="CC3300"/>
              </a:solidFill>
            </a:endParaRPr>
          </a:p>
          <a:p>
            <a:pPr algn="ctr">
              <a:buNone/>
            </a:pPr>
            <a:endParaRPr lang="cs-CZ" sz="2400" b="1" dirty="0" smtClean="0">
              <a:solidFill>
                <a:srgbClr val="CC3300"/>
              </a:solidFill>
            </a:endParaRPr>
          </a:p>
          <a:p>
            <a:pPr marL="0" indent="0" algn="ctr">
              <a:buNone/>
            </a:pPr>
            <a:r>
              <a:rPr lang="cs-CZ" sz="2400" b="1" dirty="0" smtClean="0">
                <a:solidFill>
                  <a:srgbClr val="CC3300"/>
                </a:solidFill>
              </a:rPr>
              <a:t>Děkuji za pozornost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endParaRPr lang="cs-CZ" sz="1600" b="1" dirty="0"/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endParaRPr lang="cs-CZ" sz="1600" b="1" dirty="0" smtClean="0"/>
          </a:p>
          <a:p>
            <a:pPr>
              <a:buNone/>
            </a:pPr>
            <a:endParaRPr lang="cs-CZ" sz="1600" b="1" dirty="0" smtClean="0"/>
          </a:p>
        </p:txBody>
      </p:sp>
      <p:pic>
        <p:nvPicPr>
          <p:cNvPr id="1028" name="Picture 4" descr="C:\Users\KRUPA\Desktop\cutcaster-photo-100187810-People-climb-stairs-to-meeting-platform-to-handshake-on-d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149080"/>
            <a:ext cx="1944216" cy="133762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MZRB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Arial CE"/>
        <a:ea typeface=""/>
        <a:cs typeface=""/>
      </a:majorFont>
      <a:minorFont>
        <a:latin typeface="Arial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ČMZRB</Template>
  <TotalTime>13135</TotalTime>
  <Words>441</Words>
  <Application>Microsoft Office PowerPoint</Application>
  <PresentationFormat>Předvádění na obrazovce (4:3)</PresentationFormat>
  <Paragraphs>151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Arial CE</vt:lpstr>
      <vt:lpstr>Wingdings</vt:lpstr>
      <vt:lpstr>ČMZRB</vt:lpstr>
      <vt:lpstr> </vt:lpstr>
      <vt:lpstr>Finanční nástroje </vt:lpstr>
      <vt:lpstr>ČMZRB – hlavní aktivity</vt:lpstr>
      <vt:lpstr>Prezentace aplikace PowerPoint</vt:lpstr>
      <vt:lpstr>Prezentace aplikace PowerPoint</vt:lpstr>
      <vt:lpstr>Prezentace aplikace PowerPoint</vt:lpstr>
      <vt:lpstr>Prezentace aplikace PowerPoint</vt:lpstr>
      <vt:lpstr>      </vt:lpstr>
    </vt:vector>
  </TitlesOfParts>
  <Company>ČMZRB, OSM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EUD Loan Guarantee Facility</dc:title>
  <dc:creator>Michal Pluta</dc:creator>
  <cp:lastModifiedBy>lafantova</cp:lastModifiedBy>
  <cp:revision>1378</cp:revision>
  <cp:lastPrinted>2017-06-05T10:40:09Z</cp:lastPrinted>
  <dcterms:created xsi:type="dcterms:W3CDTF">2012-10-26T11:29:50Z</dcterms:created>
  <dcterms:modified xsi:type="dcterms:W3CDTF">2017-06-05T12:43:56Z</dcterms:modified>
</cp:coreProperties>
</file>