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sldIdLst>
    <p:sldId id="265" r:id="rId2"/>
    <p:sldId id="266" r:id="rId3"/>
    <p:sldId id="267" r:id="rId4"/>
    <p:sldId id="268" r:id="rId5"/>
    <p:sldId id="269" r:id="rId6"/>
    <p:sldId id="271" r:id="rId7"/>
    <p:sldId id="270" r:id="rId8"/>
    <p:sldId id="260" r:id="rId9"/>
  </p:sldIdLst>
  <p:sldSz cx="9144000" cy="6858000" type="screen4x3"/>
  <p:notesSz cx="6794500" cy="9906000"/>
  <p:custDataLst>
    <p:tags r:id="rId11"/>
  </p:custData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546A"/>
    <a:srgbClr val="FACB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Přidělené prostředky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List1!$A$2:$A$6</c:f>
              <c:strCache>
                <c:ptCount val="5"/>
                <c:pt idx="0">
                  <c:v>OP PIK (CZ)</c:v>
                </c:pt>
                <c:pt idx="1">
                  <c:v>OP VaI (SK)</c:v>
                </c:pt>
                <c:pt idx="2">
                  <c:v>OP SG (PL)</c:v>
                </c:pt>
                <c:pt idx="3">
                  <c:v>OP EEE (HU)</c:v>
                </c:pt>
                <c:pt idx="4">
                  <c:v>OP RHI (HU)</c:v>
                </c:pt>
              </c:strCache>
            </c:strRef>
          </c:cat>
          <c:val>
            <c:numRef>
              <c:f>List1!$B$2:$B$6</c:f>
              <c:numCache>
                <c:formatCode>0.0%</c:formatCode>
                <c:ptCount val="5"/>
                <c:pt idx="0">
                  <c:v>0.13900000000000001</c:v>
                </c:pt>
                <c:pt idx="1">
                  <c:v>0.22</c:v>
                </c:pt>
                <c:pt idx="2">
                  <c:v>0.52300000000000002</c:v>
                </c:pt>
                <c:pt idx="3">
                  <c:v>0.36299999999999999</c:v>
                </c:pt>
                <c:pt idx="4">
                  <c:v>0.28299999999999997</c:v>
                </c:pt>
              </c:numCache>
            </c:numRef>
          </c:val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Proplacené prostředky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List1!$A$2:$A$6</c:f>
              <c:strCache>
                <c:ptCount val="5"/>
                <c:pt idx="0">
                  <c:v>OP PIK (CZ)</c:v>
                </c:pt>
                <c:pt idx="1">
                  <c:v>OP VaI (SK)</c:v>
                </c:pt>
                <c:pt idx="2">
                  <c:v>OP SG (PL)</c:v>
                </c:pt>
                <c:pt idx="3">
                  <c:v>OP EEE (HU)</c:v>
                </c:pt>
                <c:pt idx="4">
                  <c:v>OP RHI (HU)</c:v>
                </c:pt>
              </c:strCache>
            </c:strRef>
          </c:cat>
          <c:val>
            <c:numRef>
              <c:f>List1!$C$2:$C$6</c:f>
              <c:numCache>
                <c:formatCode>0.0%</c:formatCode>
                <c:ptCount val="5"/>
                <c:pt idx="0">
                  <c:v>1.4999999999999999E-2</c:v>
                </c:pt>
                <c:pt idx="1">
                  <c:v>4.1000000000000002E-2</c:v>
                </c:pt>
                <c:pt idx="2">
                  <c:v>4.2000000000000003E-2</c:v>
                </c:pt>
                <c:pt idx="3">
                  <c:v>5.6000000000000001E-2</c:v>
                </c:pt>
                <c:pt idx="4">
                  <c:v>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49278360"/>
        <c:axId val="449280712"/>
      </c:barChart>
      <c:catAx>
        <c:axId val="449278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49280712"/>
        <c:crosses val="autoZero"/>
        <c:auto val="1"/>
        <c:lblAlgn val="ctr"/>
        <c:lblOffset val="100"/>
        <c:noMultiLvlLbl val="0"/>
      </c:catAx>
      <c:valAx>
        <c:axId val="4492807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49278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0B389D-F35D-40F2-B91F-E47E18F4260B}" type="datetimeFigureOut">
              <a:rPr lang="cs-CZ" smtClean="0"/>
              <a:t>2. 6. 2017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0FA2DD-96DE-46D5-8132-6EC9E3827F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2130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FA2DD-96DE-46D5-8132-6EC9E3827F95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23129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FA2DD-96DE-46D5-8132-6EC9E3827F95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2336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08"/>
          <a:stretch/>
        </p:blipFill>
        <p:spPr>
          <a:xfrm>
            <a:off x="0" y="0"/>
            <a:ext cx="4177885" cy="615600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355976" y="2060848"/>
            <a:ext cx="4569260" cy="1908000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7" name="Obdélník 6"/>
          <p:cNvSpPr/>
          <p:nvPr userDrawn="1"/>
        </p:nvSpPr>
        <p:spPr>
          <a:xfrm>
            <a:off x="0" y="6137920"/>
            <a:ext cx="9144000" cy="72008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8" name="Skupina 7"/>
          <p:cNvGrpSpPr/>
          <p:nvPr userDrawn="1"/>
        </p:nvGrpSpPr>
        <p:grpSpPr>
          <a:xfrm>
            <a:off x="8277164" y="6208166"/>
            <a:ext cx="648072" cy="648072"/>
            <a:chOff x="1691680" y="980728"/>
            <a:chExt cx="648072" cy="648072"/>
          </a:xfrm>
        </p:grpSpPr>
        <p:sp>
          <p:nvSpPr>
            <p:cNvPr id="9" name="Obdélník 8"/>
            <p:cNvSpPr/>
            <p:nvPr userDrawn="1"/>
          </p:nvSpPr>
          <p:spPr>
            <a:xfrm>
              <a:off x="1691680" y="980728"/>
              <a:ext cx="648072" cy="648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10" name="Obrázek 9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9716" y="1135526"/>
              <a:ext cx="432000" cy="338475"/>
            </a:xfrm>
            <a:prstGeom prst="rect">
              <a:avLst/>
            </a:prstGeom>
          </p:spPr>
        </p:pic>
      </p:grpSp>
      <p:sp>
        <p:nvSpPr>
          <p:cNvPr id="12" name="Obdélník 11"/>
          <p:cNvSpPr/>
          <p:nvPr userDrawn="1"/>
        </p:nvSpPr>
        <p:spPr>
          <a:xfrm>
            <a:off x="3943885" y="2060848"/>
            <a:ext cx="234000" cy="190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2700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ředě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355976" y="908720"/>
            <a:ext cx="4569260" cy="5112568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grpSp>
        <p:nvGrpSpPr>
          <p:cNvPr id="8" name="Skupina 7"/>
          <p:cNvGrpSpPr/>
          <p:nvPr userDrawn="1"/>
        </p:nvGrpSpPr>
        <p:grpSpPr>
          <a:xfrm>
            <a:off x="8277164" y="6208166"/>
            <a:ext cx="648072" cy="648072"/>
            <a:chOff x="1691680" y="980728"/>
            <a:chExt cx="648072" cy="648072"/>
          </a:xfrm>
        </p:grpSpPr>
        <p:sp>
          <p:nvSpPr>
            <p:cNvPr id="9" name="Obdélník 8"/>
            <p:cNvSpPr/>
            <p:nvPr userDrawn="1"/>
          </p:nvSpPr>
          <p:spPr>
            <a:xfrm>
              <a:off x="1691680" y="980728"/>
              <a:ext cx="648072" cy="648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10" name="Obrázek 9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9716" y="1135526"/>
              <a:ext cx="432000" cy="338475"/>
            </a:xfrm>
            <a:prstGeom prst="rect">
              <a:avLst/>
            </a:prstGeom>
          </p:spPr>
        </p:pic>
      </p:grpSp>
      <p:pic>
        <p:nvPicPr>
          <p:cNvPr id="4" name="Obrázek 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85"/>
          <a:stretch/>
        </p:blipFill>
        <p:spPr>
          <a:xfrm>
            <a:off x="0" y="0"/>
            <a:ext cx="34810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457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sled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355976" y="908720"/>
            <a:ext cx="4569260" cy="5112568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grpSp>
        <p:nvGrpSpPr>
          <p:cNvPr id="8" name="Skupina 7"/>
          <p:cNvGrpSpPr/>
          <p:nvPr userDrawn="1"/>
        </p:nvGrpSpPr>
        <p:grpSpPr>
          <a:xfrm>
            <a:off x="8277164" y="6208166"/>
            <a:ext cx="648072" cy="648072"/>
            <a:chOff x="1691680" y="980728"/>
            <a:chExt cx="648072" cy="648072"/>
          </a:xfrm>
        </p:grpSpPr>
        <p:sp>
          <p:nvSpPr>
            <p:cNvPr id="9" name="Obdélník 8"/>
            <p:cNvSpPr/>
            <p:nvPr userDrawn="1"/>
          </p:nvSpPr>
          <p:spPr>
            <a:xfrm>
              <a:off x="1691680" y="980728"/>
              <a:ext cx="648072" cy="648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10" name="Obrázek 9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9716" y="1135526"/>
              <a:ext cx="432000" cy="338475"/>
            </a:xfrm>
            <a:prstGeom prst="rect">
              <a:avLst/>
            </a:prstGeom>
          </p:spPr>
        </p:pic>
      </p:grpSp>
      <p:pic>
        <p:nvPicPr>
          <p:cNvPr id="4" name="Obrázek 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6"/>
          <a:stretch/>
        </p:blipFill>
        <p:spPr>
          <a:xfrm>
            <a:off x="0" y="0"/>
            <a:ext cx="34820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671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osled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355976" y="908720"/>
            <a:ext cx="4569260" cy="5112568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grpSp>
        <p:nvGrpSpPr>
          <p:cNvPr id="8" name="Skupina 7"/>
          <p:cNvGrpSpPr/>
          <p:nvPr userDrawn="1"/>
        </p:nvGrpSpPr>
        <p:grpSpPr>
          <a:xfrm>
            <a:off x="8277164" y="6208166"/>
            <a:ext cx="648072" cy="648072"/>
            <a:chOff x="1691680" y="980728"/>
            <a:chExt cx="648072" cy="648072"/>
          </a:xfrm>
        </p:grpSpPr>
        <p:sp>
          <p:nvSpPr>
            <p:cNvPr id="9" name="Obdélník 8"/>
            <p:cNvSpPr/>
            <p:nvPr userDrawn="1"/>
          </p:nvSpPr>
          <p:spPr>
            <a:xfrm>
              <a:off x="1691680" y="980728"/>
              <a:ext cx="648072" cy="648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10" name="Obrázek 9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9716" y="1135526"/>
              <a:ext cx="432000" cy="338475"/>
            </a:xfrm>
            <a:prstGeom prst="rect">
              <a:avLst/>
            </a:prstGeom>
          </p:spPr>
        </p:pic>
      </p:grpSp>
      <p:pic>
        <p:nvPicPr>
          <p:cNvPr id="4" name="Obrázek 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43"/>
          <a:stretch/>
        </p:blipFill>
        <p:spPr>
          <a:xfrm>
            <a:off x="0" y="0"/>
            <a:ext cx="34810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526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Posled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355976" y="908720"/>
            <a:ext cx="4569260" cy="5112568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grpSp>
        <p:nvGrpSpPr>
          <p:cNvPr id="8" name="Skupina 7"/>
          <p:cNvGrpSpPr/>
          <p:nvPr userDrawn="1"/>
        </p:nvGrpSpPr>
        <p:grpSpPr>
          <a:xfrm>
            <a:off x="8277164" y="6208166"/>
            <a:ext cx="648072" cy="648072"/>
            <a:chOff x="1691680" y="980728"/>
            <a:chExt cx="648072" cy="648072"/>
          </a:xfrm>
        </p:grpSpPr>
        <p:sp>
          <p:nvSpPr>
            <p:cNvPr id="9" name="Obdélník 8"/>
            <p:cNvSpPr/>
            <p:nvPr userDrawn="1"/>
          </p:nvSpPr>
          <p:spPr>
            <a:xfrm>
              <a:off x="1691680" y="980728"/>
              <a:ext cx="648072" cy="648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10" name="Obrázek 9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9716" y="1135526"/>
              <a:ext cx="432000" cy="338475"/>
            </a:xfrm>
            <a:prstGeom prst="rect">
              <a:avLst/>
            </a:prstGeom>
          </p:spPr>
        </p:pic>
      </p:grpSp>
      <p:pic>
        <p:nvPicPr>
          <p:cNvPr id="4" name="Obrázek 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43"/>
          <a:stretch/>
        </p:blipFill>
        <p:spPr>
          <a:xfrm>
            <a:off x="0" y="0"/>
            <a:ext cx="34810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3761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0977777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5"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570000"/>
            <a:ext cx="2133600" cy="288000"/>
          </a:xfrm>
          <a:prstGeom prst="rect">
            <a:avLst/>
          </a:prstGeom>
        </p:spPr>
        <p:txBody>
          <a:bodyPr/>
          <a:lstStyle/>
          <a:p>
            <a:fld id="{86A0A65D-CE22-4501-A37F-CC06F7492AA6}" type="datetime1">
              <a:rPr lang="cs-CZ" smtClean="0"/>
              <a:t>2. 6. 2017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29450" y="6570000"/>
            <a:ext cx="8385106" cy="288000"/>
          </a:xfrm>
        </p:spPr>
        <p:txBody>
          <a:bodyPr/>
          <a:lstStyle/>
          <a:p>
            <a:r>
              <a:rPr lang="cs-CZ" smtClean="0"/>
              <a:t>Petr Knapp| Konference ČMZRB|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751044" y="6570000"/>
            <a:ext cx="323552" cy="288000"/>
          </a:xfrm>
        </p:spPr>
        <p:txBody>
          <a:bodyPr/>
          <a:lstStyle/>
          <a:p>
            <a:fld id="{5D37F029-7026-47DA-A64B-44D4AD9263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89871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4038600" cy="500141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124744"/>
            <a:ext cx="4038600" cy="500141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570000"/>
            <a:ext cx="2133600" cy="288000"/>
          </a:xfrm>
          <a:prstGeom prst="rect">
            <a:avLst/>
          </a:prstGeom>
        </p:spPr>
        <p:txBody>
          <a:bodyPr/>
          <a:lstStyle/>
          <a:p>
            <a:fld id="{6F58C4E9-CBB9-4946-8492-790DA5A799C5}" type="datetime1">
              <a:rPr lang="cs-CZ" smtClean="0"/>
              <a:t>2. 6. 2017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Petr Knapp| Konference ČMZRB|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7F029-7026-47DA-A64B-44D4AD9263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6530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457200" y="6570000"/>
            <a:ext cx="2133600" cy="288000"/>
          </a:xfrm>
          <a:prstGeom prst="rect">
            <a:avLst/>
          </a:prstGeom>
        </p:spPr>
        <p:txBody>
          <a:bodyPr/>
          <a:lstStyle/>
          <a:p>
            <a:fld id="{F1E2E231-13E8-4BF1-A23C-77351D33D52C}" type="datetime1">
              <a:rPr lang="cs-CZ" smtClean="0"/>
              <a:t>2. 6. 2017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Petr Knapp| Konference ČMZRB|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7F029-7026-47DA-A64B-44D4AD9263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8318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>
          <a:xfrm>
            <a:off x="457200" y="6570000"/>
            <a:ext cx="2133600" cy="288000"/>
          </a:xfrm>
          <a:prstGeom prst="rect">
            <a:avLst/>
          </a:prstGeom>
        </p:spPr>
        <p:txBody>
          <a:bodyPr/>
          <a:lstStyle/>
          <a:p>
            <a:fld id="{385EE113-369C-430E-AF04-1C9397029DCA}" type="datetime1">
              <a:rPr lang="cs-CZ" smtClean="0"/>
              <a:t>2. 6. 2017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Petr Knapp| Konference ČMZRB|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7F029-7026-47DA-A64B-44D4AD9263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33013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vmlDrawing" Target="../drawings/vmlDrawing1.v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 userDrawn="1">
            <p:custDataLst>
              <p:tags r:id="rId12"/>
            </p:custDataLst>
            <p:extLst>
              <p:ext uri="{D42A27DB-BD31-4B8C-83A1-F6EECF244321}">
                <p14:modId xmlns:p14="http://schemas.microsoft.com/office/powerpoint/2010/main" val="81590436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name="think-cell Slide" r:id="rId13" imgW="383" imgH="384" progId="TCLayout.ActiveDocument.1">
                  <p:embed/>
                </p:oleObj>
              </mc:Choice>
              <mc:Fallback>
                <p:oleObj name="think-cell Slide" r:id="rId13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Obdélník 11"/>
          <p:cNvSpPr/>
          <p:nvPr userDrawn="1"/>
        </p:nvSpPr>
        <p:spPr>
          <a:xfrm>
            <a:off x="0" y="6570000"/>
            <a:ext cx="9144000" cy="28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bdélník 6"/>
          <p:cNvSpPr/>
          <p:nvPr userDrawn="1"/>
        </p:nvSpPr>
        <p:spPr>
          <a:xfrm>
            <a:off x="0" y="0"/>
            <a:ext cx="9144000" cy="72008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547664" y="80"/>
            <a:ext cx="7386636" cy="720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19342" y="1052736"/>
            <a:ext cx="8708658" cy="507342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19342" y="6570000"/>
            <a:ext cx="8385106" cy="28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5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cs-CZ" smtClean="0"/>
              <a:t>Petr Knapp| Konference ČMZRB|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40936" y="6570000"/>
            <a:ext cx="323552" cy="288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5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D37F029-7026-47DA-A64B-44D4AD9263AF}" type="slidenum">
              <a:rPr lang="cs-CZ" smtClean="0"/>
              <a:pPr/>
              <a:t>‹#›</a:t>
            </a:fld>
            <a:endParaRPr lang="cs-CZ" dirty="0"/>
          </a:p>
        </p:txBody>
      </p:sp>
      <p:grpSp>
        <p:nvGrpSpPr>
          <p:cNvPr id="10" name="Skupina 9"/>
          <p:cNvGrpSpPr/>
          <p:nvPr userDrawn="1"/>
        </p:nvGrpSpPr>
        <p:grpSpPr>
          <a:xfrm>
            <a:off x="219342" y="3806"/>
            <a:ext cx="648072" cy="648072"/>
            <a:chOff x="1691680" y="980728"/>
            <a:chExt cx="648072" cy="648072"/>
          </a:xfrm>
        </p:grpSpPr>
        <p:sp>
          <p:nvSpPr>
            <p:cNvPr id="9" name="Obdélník 8"/>
            <p:cNvSpPr/>
            <p:nvPr userDrawn="1"/>
          </p:nvSpPr>
          <p:spPr>
            <a:xfrm>
              <a:off x="1691680" y="980728"/>
              <a:ext cx="648072" cy="648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8" name="Obrázek 7"/>
            <p:cNvPicPr>
              <a:picLocks noChangeAspect="1"/>
            </p:cNvPicPr>
            <p:nvPr userDrawn="1"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9716" y="1135526"/>
              <a:ext cx="432000" cy="3384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37531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3" r:id="rId5"/>
    <p:sldLayoutId id="2147483650" r:id="rId6"/>
    <p:sldLayoutId id="2147483652" r:id="rId7"/>
    <p:sldLayoutId id="2147483654" r:id="rId8"/>
    <p:sldLayoutId id="2147483655" r:id="rId9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4"/>
        </a:buClr>
        <a:buSzPct val="100000"/>
        <a:buFont typeface="Wingdings" pitchFamily="2" charset="2"/>
        <a:buChar char="§"/>
        <a:defRPr sz="23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1pPr>
      <a:lvl2pPr marL="741600" indent="-284400" algn="l" defTabSz="914400" rtl="0" eaLnBrk="1" latinLnBrk="0" hangingPunct="1">
        <a:spcBef>
          <a:spcPct val="20000"/>
        </a:spcBef>
        <a:buClr>
          <a:schemeClr val="accent4"/>
        </a:buClr>
        <a:buSzPct val="100000"/>
        <a:buFont typeface="Wingdings" pitchFamily="2" charset="2"/>
        <a:buChar char="§"/>
        <a:defRPr sz="21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2pPr>
      <a:lvl3pPr marL="1141200" indent="-226800" algn="l" defTabSz="914400" rtl="0" eaLnBrk="1" latinLnBrk="0" hangingPunct="1">
        <a:spcBef>
          <a:spcPts val="408"/>
        </a:spcBef>
        <a:buClr>
          <a:schemeClr val="accent4"/>
        </a:buClr>
        <a:buSzPct val="100000"/>
        <a:buFont typeface="Wingdings" pitchFamily="2" charset="2"/>
        <a:buChar char="§"/>
        <a:defRPr sz="17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3pPr>
      <a:lvl4pPr marL="1602000" indent="-230400" algn="l" defTabSz="914400" rtl="0" eaLnBrk="1" latinLnBrk="0" hangingPunct="1">
        <a:spcBef>
          <a:spcPct val="20000"/>
        </a:spcBef>
        <a:buClr>
          <a:schemeClr val="accent4"/>
        </a:buClr>
        <a:buSzPct val="100000"/>
        <a:buFont typeface="Wingdings" pitchFamily="2" charset="2"/>
        <a:buChar char="§"/>
        <a:defRPr sz="15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4pPr>
      <a:lvl5pPr marL="2059200" indent="-230400" algn="l" defTabSz="914400" rtl="0" eaLnBrk="1" latinLnBrk="0" hangingPunct="1">
        <a:spcBef>
          <a:spcPct val="20000"/>
        </a:spcBef>
        <a:buClr>
          <a:schemeClr val="accent4"/>
        </a:buClr>
        <a:buSzPct val="100000"/>
        <a:buFont typeface="Wingdings" pitchFamily="2" charset="2"/>
        <a:buChar char="§"/>
        <a:defRPr sz="13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emf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8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2696"/>
            <a:ext cx="9144000" cy="5877304"/>
          </a:xfrm>
          <a:prstGeom prst="rect">
            <a:avLst/>
          </a:prstGeom>
        </p:spPr>
      </p:pic>
      <p:sp>
        <p:nvSpPr>
          <p:cNvPr id="16" name="Round Diagonal Corner Rectangle 18"/>
          <p:cNvSpPr/>
          <p:nvPr/>
        </p:nvSpPr>
        <p:spPr>
          <a:xfrm>
            <a:off x="1265507" y="1521568"/>
            <a:ext cx="4036263" cy="1353365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44546A">
              <a:alpha val="26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534924">
              <a:defRPr/>
            </a:pPr>
            <a:endParaRPr lang="bg-BG" sz="1053" kern="0">
              <a:solidFill>
                <a:srgbClr val="297F9D"/>
              </a:solidFill>
              <a:latin typeface="Calibri" panose="020F0502020204030204"/>
            </a:endParaRPr>
          </a:p>
        </p:txBody>
      </p:sp>
      <p:sp>
        <p:nvSpPr>
          <p:cNvPr id="17" name="Round Diagonal Corner Rectangle 19"/>
          <p:cNvSpPr/>
          <p:nvPr/>
        </p:nvSpPr>
        <p:spPr>
          <a:xfrm>
            <a:off x="1497496" y="1634217"/>
            <a:ext cx="3621056" cy="1026728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534924">
              <a:defRPr/>
            </a:pPr>
            <a:endParaRPr lang="bg-BG" sz="1053" kern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8" name="Rectangle 20"/>
          <p:cNvSpPr/>
          <p:nvPr/>
        </p:nvSpPr>
        <p:spPr>
          <a:xfrm>
            <a:off x="1773835" y="1755396"/>
            <a:ext cx="3619544" cy="1119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534924"/>
            <a:r>
              <a:rPr lang="cs-CZ" sz="1500" dirty="0"/>
              <a:t>Podpora podnikání z pohledu bankovního sektoru</a:t>
            </a:r>
          </a:p>
          <a:p>
            <a:pPr defTabSz="534924"/>
            <a:endParaRPr lang="cs-CZ" sz="675" dirty="0"/>
          </a:p>
          <a:p>
            <a:pPr defTabSz="534924"/>
            <a:r>
              <a:rPr lang="cs-CZ" sz="1200" b="1" i="1" dirty="0"/>
              <a:t>Petr Knapp – člen představenstva ČSOB</a:t>
            </a:r>
          </a:p>
          <a:p>
            <a:pPr defTabSz="534924"/>
            <a:endParaRPr lang="cs-CZ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7" name="Picture 4" descr="C:\Users\JD12407\Desktop\CSOB_new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84041" y="4834452"/>
            <a:ext cx="1120359" cy="875281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10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329450" y="6570000"/>
            <a:ext cx="8385106" cy="288000"/>
          </a:xfrm>
        </p:spPr>
        <p:txBody>
          <a:bodyPr/>
          <a:lstStyle/>
          <a:p>
            <a:r>
              <a:rPr lang="cs-CZ" sz="1000" dirty="0">
                <a:latin typeface="+mn-lt"/>
              </a:rPr>
              <a:t>Konference ČMZRB, 6. 6. 2017, Slovanský Dům - Praha</a:t>
            </a:r>
          </a:p>
        </p:txBody>
      </p:sp>
    </p:spTree>
    <p:extLst>
      <p:ext uri="{BB962C8B-B14F-4D97-AF65-F5344CB8AC3E}">
        <p14:creationId xmlns:p14="http://schemas.microsoft.com/office/powerpoint/2010/main" val="140432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4774084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2" name="think-cell Slide" r:id="rId5" imgW="383" imgH="384" progId="TCLayout.ActiveDocument.1">
                  <p:embed/>
                </p:oleObj>
              </mc:Choice>
              <mc:Fallback>
                <p:oleObj name="think-cell Slide" r:id="rId5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Zástupný symbol pro obsah 2"/>
          <p:cNvSpPr txBox="1">
            <a:spLocks/>
          </p:cNvSpPr>
          <p:nvPr/>
        </p:nvSpPr>
        <p:spPr>
          <a:xfrm flipV="1">
            <a:off x="4980167" y="2167735"/>
            <a:ext cx="2878068" cy="1938386"/>
          </a:xfrm>
          <a:prstGeom prst="round2DiagRect">
            <a:avLst/>
          </a:prstGeom>
          <a:solidFill>
            <a:srgbClr val="44546A">
              <a:alpha val="21000"/>
            </a:srgbClr>
          </a:solidFill>
          <a:ln>
            <a:solidFill>
              <a:srgbClr val="44546A"/>
            </a:solidFill>
          </a:ln>
        </p:spPr>
        <p:txBody>
          <a:bodyPr vert="horz" lIns="0" tIns="0" rIns="0" bIns="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 pitchFamily="2" charset="2"/>
              <a:buChar char="§"/>
              <a:defRPr sz="23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1600" indent="-2844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 pitchFamily="2" charset="2"/>
              <a:buChar char="§"/>
              <a:defRPr sz="21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1200" indent="-226800" algn="l" defTabSz="914400" rtl="0" eaLnBrk="1" latinLnBrk="0" hangingPunct="1">
              <a:spcBef>
                <a:spcPts val="408"/>
              </a:spcBef>
              <a:buClr>
                <a:schemeClr val="accent4"/>
              </a:buClr>
              <a:buSzPct val="100000"/>
              <a:buFont typeface="Wingdings" pitchFamily="2" charset="2"/>
              <a:buChar char="§"/>
              <a:defRPr sz="17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2000" indent="-2304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 pitchFamily="2" charset="2"/>
              <a:buChar char="§"/>
              <a:defRPr sz="15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9200" indent="-2304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Wingdings" pitchFamily="2" charset="2"/>
              <a:buChar char="§"/>
              <a:defRPr sz="1300" kern="12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600" b="1" smtClean="0">
              <a:latin typeface="+mn-lt"/>
            </a:endParaRPr>
          </a:p>
          <a:p>
            <a:pPr marL="0" indent="0">
              <a:buFont typeface="Wingdings" pitchFamily="2" charset="2"/>
              <a:buNone/>
            </a:pPr>
            <a:endParaRPr lang="cs-CZ" sz="1500" smtClean="0">
              <a:solidFill>
                <a:schemeClr val="bg1"/>
              </a:solidFill>
            </a:endParaRPr>
          </a:p>
          <a:p>
            <a:endParaRPr lang="cs-CZ" sz="1500" smtClean="0">
              <a:solidFill>
                <a:schemeClr val="bg1"/>
              </a:solidFill>
            </a:endParaRPr>
          </a:p>
          <a:p>
            <a:endParaRPr lang="cs-CZ" sz="1500" dirty="0">
              <a:solidFill>
                <a:schemeClr val="bg1"/>
              </a:solidFill>
            </a:endParaRPr>
          </a:p>
        </p:txBody>
      </p:sp>
      <p:sp>
        <p:nvSpPr>
          <p:cNvPr id="19" name="Zástupný symbol pro obsah 2"/>
          <p:cNvSpPr>
            <a:spLocks noGrp="1"/>
          </p:cNvSpPr>
          <p:nvPr>
            <p:ph idx="1"/>
          </p:nvPr>
        </p:nvSpPr>
        <p:spPr>
          <a:xfrm>
            <a:off x="1359294" y="2167735"/>
            <a:ext cx="2878068" cy="1938386"/>
          </a:xfrm>
          <a:prstGeom prst="round2DiagRect">
            <a:avLst/>
          </a:prstGeom>
          <a:solidFill>
            <a:srgbClr val="44546A">
              <a:alpha val="21000"/>
            </a:srgbClr>
          </a:solidFill>
          <a:ln>
            <a:solidFill>
              <a:srgbClr val="44546A"/>
            </a:solidFill>
          </a:ln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endParaRPr lang="cs-CZ" sz="1600" b="1" dirty="0" smtClean="0">
              <a:latin typeface="+mn-lt"/>
            </a:endParaRPr>
          </a:p>
          <a:p>
            <a:pPr marL="0" indent="0">
              <a:buNone/>
            </a:pPr>
            <a:endParaRPr lang="cs-CZ" sz="1500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cs-CZ" sz="1500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cs-CZ" sz="1500" dirty="0">
              <a:solidFill>
                <a:schemeClr val="bg1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1451441" y="2458330"/>
            <a:ext cx="26937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>
                <a:solidFill>
                  <a:schemeClr val="tx2"/>
                </a:solidFill>
                <a:cs typeface="Arial" pitchFamily="34" charset="0"/>
              </a:rPr>
              <a:t>KLIENTI                                                                                 </a:t>
            </a:r>
          </a:p>
          <a:p>
            <a:pPr marL="214313" indent="-214313">
              <a:buFontTx/>
              <a:buChar char="-"/>
            </a:pPr>
            <a:r>
              <a:rPr lang="cs-CZ" sz="1400" dirty="0">
                <a:solidFill>
                  <a:schemeClr val="tx2"/>
                </a:solidFill>
                <a:cs typeface="Arial" pitchFamily="34" charset="0"/>
              </a:rPr>
              <a:t>rychlý růst firmy</a:t>
            </a:r>
          </a:p>
          <a:p>
            <a:pPr marL="214313" indent="-214313">
              <a:buFontTx/>
              <a:buChar char="-"/>
            </a:pPr>
            <a:r>
              <a:rPr lang="cs-CZ" sz="1400" dirty="0">
                <a:solidFill>
                  <a:schemeClr val="tx2"/>
                </a:solidFill>
                <a:cs typeface="Arial" pitchFamily="34" charset="0"/>
              </a:rPr>
              <a:t>chybějící (krátká) historie</a:t>
            </a:r>
          </a:p>
          <a:p>
            <a:pPr marL="214313" indent="-214313">
              <a:buFontTx/>
              <a:buChar char="-"/>
            </a:pPr>
            <a:r>
              <a:rPr lang="cs-CZ" sz="1400" dirty="0">
                <a:solidFill>
                  <a:schemeClr val="tx2"/>
                </a:solidFill>
                <a:cs typeface="Arial" pitchFamily="34" charset="0"/>
              </a:rPr>
              <a:t>nedostatečné vlastní zdroje</a:t>
            </a:r>
          </a:p>
          <a:p>
            <a:pPr marL="214313" indent="-214313">
              <a:buFontTx/>
              <a:buChar char="-"/>
            </a:pPr>
            <a:r>
              <a:rPr lang="cs-CZ" sz="1400" dirty="0">
                <a:solidFill>
                  <a:schemeClr val="tx2"/>
                </a:solidFill>
                <a:cs typeface="Arial" pitchFamily="34" charset="0"/>
              </a:rPr>
              <a:t>nedostatečné zajištění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971600" y="986809"/>
            <a:ext cx="6289589" cy="1284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BANKY MAJÍ VELKÝ ZÁJEM O FINANCOVÁNÍ SME KLIENTŮ, NICMÉNĚ NE VŽDY VYCHÁZEJÍ SME KLIENTŮM VSTŘÍC DLE JEJICH PŘEDSTAV …            </a:t>
            </a:r>
          </a:p>
          <a:p>
            <a:r>
              <a:rPr lang="cs-CZ" sz="1600" dirty="0"/>
              <a:t>				     </a:t>
            </a:r>
          </a:p>
          <a:p>
            <a:r>
              <a:rPr lang="cs-CZ" sz="1600" dirty="0"/>
              <a:t>DŮVODY ? </a:t>
            </a:r>
          </a:p>
          <a:p>
            <a:endParaRPr lang="cs-CZ" sz="1350" dirty="0"/>
          </a:p>
        </p:txBody>
      </p:sp>
      <p:sp>
        <p:nvSpPr>
          <p:cNvPr id="22" name="TextovéPole 21"/>
          <p:cNvSpPr txBox="1"/>
          <p:nvPr/>
        </p:nvSpPr>
        <p:spPr>
          <a:xfrm>
            <a:off x="5072314" y="2458330"/>
            <a:ext cx="26937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>
                <a:solidFill>
                  <a:schemeClr val="tx2"/>
                </a:solidFill>
                <a:cs typeface="Arial" pitchFamily="34" charset="0"/>
              </a:rPr>
              <a:t>MY</a:t>
            </a:r>
            <a:r>
              <a:rPr lang="cs-CZ" sz="1400" dirty="0">
                <a:solidFill>
                  <a:schemeClr val="tx2"/>
                </a:solidFill>
                <a:cs typeface="Arial" pitchFamily="34" charset="0"/>
              </a:rPr>
              <a:t>                                                                                 </a:t>
            </a:r>
          </a:p>
          <a:p>
            <a:pPr marL="214313" indent="-214313">
              <a:buFontTx/>
              <a:buChar char="-"/>
            </a:pPr>
            <a:r>
              <a:rPr lang="cs-CZ" sz="1400" dirty="0">
                <a:solidFill>
                  <a:schemeClr val="tx2"/>
                </a:solidFill>
                <a:cs typeface="Arial" pitchFamily="34" charset="0"/>
              </a:rPr>
              <a:t>pracujeme na inovativních </a:t>
            </a:r>
            <a:r>
              <a:rPr lang="cs-CZ" sz="1400" dirty="0" smtClean="0">
                <a:solidFill>
                  <a:schemeClr val="tx2"/>
                </a:solidFill>
                <a:cs typeface="Arial" pitchFamily="34" charset="0"/>
              </a:rPr>
              <a:t>řešeních, </a:t>
            </a:r>
            <a:r>
              <a:rPr lang="cs-CZ" sz="1400" dirty="0">
                <a:solidFill>
                  <a:schemeClr val="tx2"/>
                </a:solidFill>
                <a:cs typeface="Arial" pitchFamily="34" charset="0"/>
              </a:rPr>
              <a:t>ale často aplikujeme „tradiční“ úvěrovou optiku = výsledkem je složitý proces interně i směrem ke klientovi</a:t>
            </a:r>
          </a:p>
        </p:txBody>
      </p:sp>
      <p:sp>
        <p:nvSpPr>
          <p:cNvPr id="16" name="Šipka dolů 15"/>
          <p:cNvSpPr/>
          <p:nvPr/>
        </p:nvSpPr>
        <p:spPr>
          <a:xfrm>
            <a:off x="4297062" y="4293096"/>
            <a:ext cx="549876" cy="4883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7" name="TextovéPole 16"/>
          <p:cNvSpPr txBox="1"/>
          <p:nvPr/>
        </p:nvSpPr>
        <p:spPr>
          <a:xfrm>
            <a:off x="1977469" y="4944513"/>
            <a:ext cx="518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/>
              <a:t>ZÁRUČNÍ PROGRAMY</a:t>
            </a:r>
          </a:p>
          <a:p>
            <a:pPr algn="ctr"/>
            <a:r>
              <a:rPr lang="cs-CZ" sz="1600" dirty="0"/>
              <a:t>= </a:t>
            </a:r>
          </a:p>
          <a:p>
            <a:pPr algn="ctr"/>
            <a:r>
              <a:rPr lang="cs-CZ" sz="1600" b="1" dirty="0">
                <a:solidFill>
                  <a:srgbClr val="44546A"/>
                </a:solidFill>
              </a:rPr>
              <a:t>WIN  –  WIN … WIN</a:t>
            </a:r>
          </a:p>
          <a:p>
            <a:pPr algn="ctr"/>
            <a:endParaRPr lang="cs-CZ" sz="1600" dirty="0"/>
          </a:p>
          <a:p>
            <a:pPr algn="ctr"/>
            <a:r>
              <a:rPr lang="cs-CZ" sz="1600" dirty="0"/>
              <a:t>PRO   KLIENTA  -  BANKU  -  </a:t>
            </a:r>
            <a:r>
              <a:rPr lang="cs-CZ" sz="1600" dirty="0" smtClean="0"/>
              <a:t>EKONOMIKU / VEŘEJNOST</a:t>
            </a:r>
            <a:endParaRPr lang="cs-CZ" sz="1600" dirty="0"/>
          </a:p>
        </p:txBody>
      </p:sp>
      <p:sp>
        <p:nvSpPr>
          <p:cNvPr id="5" name="Obdélník 4"/>
          <p:cNvSpPr/>
          <p:nvPr/>
        </p:nvSpPr>
        <p:spPr>
          <a:xfrm>
            <a:off x="971600" y="127094"/>
            <a:ext cx="55513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>
                <a:solidFill>
                  <a:schemeClr val="bg1"/>
                </a:solidFill>
              </a:rPr>
              <a:t>Banky a podpora malých a středních firem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8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329450" y="6570000"/>
            <a:ext cx="8385106" cy="288000"/>
          </a:xfrm>
        </p:spPr>
        <p:txBody>
          <a:bodyPr/>
          <a:lstStyle/>
          <a:p>
            <a:r>
              <a:rPr lang="cs-CZ" sz="1000" dirty="0" smtClean="0">
                <a:latin typeface="+mn-lt"/>
              </a:rPr>
              <a:t>Petr Knapp | </a:t>
            </a:r>
            <a:r>
              <a:rPr lang="cs-CZ" sz="1000" dirty="0">
                <a:latin typeface="+mn-lt"/>
              </a:rPr>
              <a:t>Konference </a:t>
            </a:r>
            <a:r>
              <a:rPr lang="cs-CZ" sz="1000" dirty="0" smtClean="0">
                <a:latin typeface="+mn-lt"/>
              </a:rPr>
              <a:t>ČMZRB |</a:t>
            </a:r>
            <a:endParaRPr lang="cs-CZ" sz="1000" dirty="0">
              <a:latin typeface="+mn-lt"/>
            </a:endParaRPr>
          </a:p>
        </p:txBody>
      </p:sp>
      <p:sp>
        <p:nvSpPr>
          <p:cNvPr id="12" name="Zástupný symbol pro číslo snímku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7F029-7026-47DA-A64B-44D4AD9263AF}" type="slidenum">
              <a:rPr lang="cs-CZ" sz="1000" smtClean="0">
                <a:latin typeface="+mn-lt"/>
              </a:rPr>
              <a:t>2</a:t>
            </a:fld>
            <a:endParaRPr lang="cs-CZ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52785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/>
        </p:nvSpPr>
        <p:spPr>
          <a:xfrm>
            <a:off x="539552" y="1002182"/>
            <a:ext cx="806489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/>
              <a:t>NAŠÍ AMBICÍ JE ZJEDNODUŠOVAT PODNIKATELŮM JEJICH PODNIKATELSKÝ ŽIVOT:</a:t>
            </a:r>
          </a:p>
          <a:p>
            <a:r>
              <a:rPr lang="cs-CZ" sz="1600" dirty="0"/>
              <a:t>	- </a:t>
            </a:r>
            <a:r>
              <a:rPr lang="cs-CZ" sz="1600" dirty="0" err="1"/>
              <a:t>bezpapírovost</a:t>
            </a:r>
            <a:r>
              <a:rPr lang="cs-CZ" sz="1600" dirty="0"/>
              <a:t> </a:t>
            </a:r>
          </a:p>
          <a:p>
            <a:r>
              <a:rPr lang="cs-CZ" sz="1600" dirty="0"/>
              <a:t>                	- moderní elektronické bankovnictví dostupné podnikateli vždy a všude</a:t>
            </a:r>
          </a:p>
          <a:p>
            <a:r>
              <a:rPr lang="cs-CZ" sz="1600" dirty="0"/>
              <a:t>	- zabezpečená výměna a správa prakticky všech dokumentů mezi klientem a  </a:t>
            </a:r>
          </a:p>
          <a:p>
            <a:r>
              <a:rPr lang="cs-CZ" sz="1600" dirty="0"/>
              <a:t>                    </a:t>
            </a:r>
            <a:r>
              <a:rPr lang="cs-CZ" sz="1600" dirty="0" smtClean="0"/>
              <a:t>  ČSOB</a:t>
            </a:r>
            <a:endParaRPr lang="cs-CZ" sz="1600" dirty="0"/>
          </a:p>
          <a:p>
            <a:r>
              <a:rPr lang="cs-CZ" sz="1600" dirty="0"/>
              <a:t>	- jsme dedikováni k trvalému zjednodušování procesů </a:t>
            </a:r>
          </a:p>
          <a:p>
            <a:endParaRPr lang="cs-CZ" sz="1600" dirty="0"/>
          </a:p>
          <a:p>
            <a:r>
              <a:rPr lang="cs-CZ" sz="1600" b="1" dirty="0"/>
              <a:t>A POMÁHAT PODNIKATELŮM RŮST:</a:t>
            </a:r>
          </a:p>
          <a:p>
            <a:r>
              <a:rPr lang="cs-CZ" sz="1600" dirty="0"/>
              <a:t>	- </a:t>
            </a:r>
            <a:r>
              <a:rPr lang="cs-CZ" sz="1600" dirty="0" smtClean="0"/>
              <a:t>financování</a:t>
            </a:r>
            <a:r>
              <a:rPr lang="cs-CZ" sz="1600" dirty="0"/>
              <a:t>, zajištění rizik, chytrá </a:t>
            </a:r>
            <a:r>
              <a:rPr lang="cs-CZ" sz="1600" dirty="0" smtClean="0"/>
              <a:t>platební </a:t>
            </a:r>
            <a:r>
              <a:rPr lang="cs-CZ" sz="1600" dirty="0"/>
              <a:t>řešení, </a:t>
            </a:r>
            <a:endParaRPr lang="cs-CZ" sz="1600" dirty="0" smtClean="0"/>
          </a:p>
          <a:p>
            <a:r>
              <a:rPr lang="cs-CZ" sz="1600" dirty="0"/>
              <a:t> </a:t>
            </a:r>
            <a:r>
              <a:rPr lang="cs-CZ" sz="1600" dirty="0" smtClean="0"/>
              <a:t>                     generační </a:t>
            </a:r>
            <a:r>
              <a:rPr lang="cs-CZ" sz="1600" dirty="0"/>
              <a:t>výměny </a:t>
            </a:r>
          </a:p>
          <a:p>
            <a:endParaRPr lang="cs-CZ" sz="1600" dirty="0"/>
          </a:p>
          <a:p>
            <a:r>
              <a:rPr lang="cs-CZ" sz="1600" b="1" dirty="0" smtClean="0"/>
              <a:t>AKTIVITY </a:t>
            </a:r>
            <a:r>
              <a:rPr lang="cs-CZ" sz="1600" b="1" dirty="0"/>
              <a:t>ČSOB </a:t>
            </a:r>
          </a:p>
          <a:p>
            <a:endParaRPr lang="cs-CZ" sz="1600" dirty="0"/>
          </a:p>
          <a:p>
            <a:r>
              <a:rPr lang="cs-CZ" sz="1600" dirty="0" smtClean="0"/>
              <a:t>	              </a:t>
            </a:r>
            <a:r>
              <a:rPr lang="cs-CZ" sz="1600" b="1" dirty="0" smtClean="0">
                <a:solidFill>
                  <a:srgbClr val="44546A"/>
                </a:solidFill>
              </a:rPr>
              <a:t>OČP</a:t>
            </a:r>
            <a:r>
              <a:rPr lang="cs-CZ" sz="1600" dirty="0" smtClean="0"/>
              <a:t> </a:t>
            </a:r>
            <a:r>
              <a:rPr lang="cs-CZ" sz="1600" dirty="0"/>
              <a:t>	- Ocenění českých podnikatelek - podpora podnikání žen</a:t>
            </a:r>
          </a:p>
          <a:p>
            <a:endParaRPr lang="cs-CZ" sz="1600" dirty="0" smtClean="0"/>
          </a:p>
          <a:p>
            <a:r>
              <a:rPr lang="cs-CZ" sz="1600" dirty="0" smtClean="0"/>
              <a:t>	    </a:t>
            </a:r>
            <a:r>
              <a:rPr lang="cs-CZ" sz="1600" b="1" dirty="0" smtClean="0"/>
              <a:t>          </a:t>
            </a:r>
            <a:r>
              <a:rPr lang="cs-CZ" sz="1600" b="1" dirty="0" smtClean="0">
                <a:solidFill>
                  <a:srgbClr val="44546A"/>
                </a:solidFill>
              </a:rPr>
              <a:t>AMSP</a:t>
            </a:r>
            <a:r>
              <a:rPr lang="cs-CZ" sz="1600" b="1" dirty="0" smtClean="0"/>
              <a:t> </a:t>
            </a:r>
            <a:r>
              <a:rPr lang="cs-CZ" sz="1600" dirty="0"/>
              <a:t>	- malý OBCHOD</a:t>
            </a:r>
          </a:p>
          <a:p>
            <a:endParaRPr lang="cs-CZ" sz="1600" dirty="0"/>
          </a:p>
          <a:p>
            <a:r>
              <a:rPr lang="cs-CZ" sz="1600" dirty="0" smtClean="0"/>
              <a:t>  	              </a:t>
            </a:r>
            <a:r>
              <a:rPr lang="cs-CZ" sz="1600" b="1" dirty="0" smtClean="0">
                <a:solidFill>
                  <a:srgbClr val="44546A"/>
                </a:solidFill>
              </a:rPr>
              <a:t>IOF</a:t>
            </a:r>
            <a:r>
              <a:rPr lang="cs-CZ" sz="1600" dirty="0" smtClean="0">
                <a:solidFill>
                  <a:srgbClr val="44546A"/>
                </a:solidFill>
              </a:rPr>
              <a:t> </a:t>
            </a:r>
            <a:r>
              <a:rPr lang="cs-CZ" sz="1600" dirty="0" smtClean="0"/>
              <a:t>	- </a:t>
            </a:r>
            <a:r>
              <a:rPr lang="cs-CZ" sz="1600" dirty="0"/>
              <a:t>ČSOB index očekávání firem – již tradiční barometr nálady </a:t>
            </a:r>
            <a:r>
              <a:rPr lang="cs-CZ" sz="1600" dirty="0" smtClean="0"/>
              <a:t>			podnikatelské </a:t>
            </a:r>
            <a:r>
              <a:rPr lang="cs-CZ" sz="1600" dirty="0"/>
              <a:t>komunity, aktuální témata </a:t>
            </a:r>
          </a:p>
          <a:p>
            <a:endParaRPr lang="cs-CZ" sz="1600" dirty="0"/>
          </a:p>
          <a:p>
            <a:r>
              <a:rPr lang="cs-CZ" sz="1600" dirty="0" smtClean="0"/>
              <a:t>	              </a:t>
            </a:r>
            <a:r>
              <a:rPr lang="cs-CZ" sz="1600" b="1" dirty="0" smtClean="0">
                <a:solidFill>
                  <a:srgbClr val="44546A"/>
                </a:solidFill>
              </a:rPr>
              <a:t>„</a:t>
            </a:r>
            <a:r>
              <a:rPr lang="cs-CZ" sz="1600" b="1" dirty="0">
                <a:solidFill>
                  <a:srgbClr val="44546A"/>
                </a:solidFill>
              </a:rPr>
              <a:t>Hledá se obchod“  </a:t>
            </a:r>
            <a:r>
              <a:rPr lang="cs-CZ" sz="1600" dirty="0"/>
              <a:t>- chybějící obchody / služby</a:t>
            </a:r>
          </a:p>
        </p:txBody>
      </p:sp>
      <p:pic>
        <p:nvPicPr>
          <p:cNvPr id="4" name="Obrázek 3" descr="C:\Users\ja24293\Desktop\amsp-logo-t-299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970" y="4585894"/>
            <a:ext cx="1261137" cy="4692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 descr="C:\Users\ja24293\Desktop\logo maly obchod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585894"/>
            <a:ext cx="515836" cy="36600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 descr="C:\Users\jd00230\Desktop\logo podnikatelky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17" y="4132293"/>
            <a:ext cx="866609" cy="360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ázek 7" descr="C:\Users\jd00230\Desktop\logo obchod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47" y="5491359"/>
            <a:ext cx="414338" cy="68354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ovéPole 1"/>
          <p:cNvSpPr txBox="1"/>
          <p:nvPr/>
        </p:nvSpPr>
        <p:spPr>
          <a:xfrm rot="1817345">
            <a:off x="672749" y="1515919"/>
            <a:ext cx="690691" cy="30008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1350" dirty="0"/>
              <a:t>NOVĚ</a:t>
            </a:r>
          </a:p>
        </p:txBody>
      </p:sp>
      <p:sp>
        <p:nvSpPr>
          <p:cNvPr id="9" name="Obdélník 8"/>
          <p:cNvSpPr/>
          <p:nvPr/>
        </p:nvSpPr>
        <p:spPr>
          <a:xfrm>
            <a:off x="1018095" y="127094"/>
            <a:ext cx="54583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 smtClean="0">
                <a:solidFill>
                  <a:schemeClr val="bg1"/>
                </a:solidFill>
              </a:rPr>
              <a:t>ČSOB a podpora malých a středních firem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7F029-7026-47DA-A64B-44D4AD9263AF}" type="slidenum">
              <a:rPr lang="cs-CZ" sz="1000" smtClean="0">
                <a:latin typeface="+mn-lt"/>
              </a:rPr>
              <a:t>3</a:t>
            </a:fld>
            <a:endParaRPr lang="cs-CZ" sz="1000" dirty="0">
              <a:latin typeface="+mn-lt"/>
            </a:endParaRPr>
          </a:p>
        </p:txBody>
      </p:sp>
      <p:sp>
        <p:nvSpPr>
          <p:cNvPr id="13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329450" y="6570000"/>
            <a:ext cx="8385106" cy="288000"/>
          </a:xfrm>
        </p:spPr>
        <p:txBody>
          <a:bodyPr/>
          <a:lstStyle/>
          <a:p>
            <a:r>
              <a:rPr lang="cs-CZ" sz="1000" dirty="0" smtClean="0">
                <a:latin typeface="+mn-lt"/>
              </a:rPr>
              <a:t>Petr Knapp | </a:t>
            </a:r>
            <a:r>
              <a:rPr lang="cs-CZ" sz="1000" dirty="0">
                <a:latin typeface="+mn-lt"/>
              </a:rPr>
              <a:t>Konference </a:t>
            </a:r>
            <a:r>
              <a:rPr lang="cs-CZ" sz="1000" dirty="0" smtClean="0">
                <a:latin typeface="+mn-lt"/>
              </a:rPr>
              <a:t>ČMZRB |</a:t>
            </a:r>
            <a:endParaRPr lang="cs-CZ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51162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/>
        </p:nvSpPr>
        <p:spPr>
          <a:xfrm>
            <a:off x="539552" y="908720"/>
            <a:ext cx="8064896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600" b="1" dirty="0"/>
              <a:t>Důležitá je dostupnost a zacílení podpory </a:t>
            </a:r>
            <a:r>
              <a:rPr lang="cs-CZ" sz="1600" b="1" dirty="0" smtClean="0"/>
              <a:t> </a:t>
            </a:r>
            <a:r>
              <a:rPr lang="cs-CZ" sz="1600" b="1" dirty="0"/>
              <a:t>=&gt; podporované obory a regiony, typ a výše podpory i synergie jednotlivých forem podpory</a:t>
            </a:r>
          </a:p>
          <a:p>
            <a:pPr marL="214313" indent="-214313">
              <a:buFontTx/>
              <a:buChar char="-"/>
            </a:pPr>
            <a:endParaRPr lang="cs-CZ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600" b="1" dirty="0"/>
              <a:t>Významná a nezastupitelná role ČMZRB při podpoře </a:t>
            </a:r>
            <a:r>
              <a:rPr lang="cs-CZ" sz="1600" b="1" dirty="0" smtClean="0"/>
              <a:t>malých a středních firem </a:t>
            </a:r>
            <a:r>
              <a:rPr lang="cs-CZ" sz="1600" b="1" dirty="0"/>
              <a:t>v ČR</a:t>
            </a:r>
          </a:p>
          <a:p>
            <a:pPr marL="557213" lvl="1" indent="-214313">
              <a:buFontTx/>
              <a:buChar char="-"/>
            </a:pPr>
            <a:endParaRPr lang="cs-CZ" sz="600" dirty="0"/>
          </a:p>
          <a:p>
            <a:pPr marL="557213" lvl="1" indent="-214313">
              <a:buFontTx/>
              <a:buChar char="-"/>
            </a:pPr>
            <a:r>
              <a:rPr lang="cs-CZ" sz="1600" dirty="0"/>
              <a:t>25 let zkušeností, dobře zacílená podpora, úzká spolupráce s komerčními bankami</a:t>
            </a:r>
          </a:p>
          <a:p>
            <a:pPr marL="557213" lvl="1" indent="-214313">
              <a:buFontTx/>
              <a:buChar char="-"/>
            </a:pPr>
            <a:endParaRPr lang="cs-CZ" sz="600" dirty="0"/>
          </a:p>
          <a:p>
            <a:pPr marL="557213" lvl="1" indent="-214313">
              <a:buFontTx/>
              <a:buChar char="-"/>
            </a:pPr>
            <a:r>
              <a:rPr lang="cs-CZ" sz="1600" dirty="0"/>
              <a:t>Budoucnost?  Budoucí preference a zacílení podpory </a:t>
            </a:r>
            <a:r>
              <a:rPr lang="cs-CZ" sz="1600" dirty="0" smtClean="0"/>
              <a:t>ČMZRB?  </a:t>
            </a:r>
            <a:endParaRPr lang="cs-CZ" sz="1600" dirty="0"/>
          </a:p>
          <a:p>
            <a:pPr lvl="2"/>
            <a:endParaRPr lang="cs-CZ" sz="600" dirty="0"/>
          </a:p>
          <a:p>
            <a:pPr lvl="2"/>
            <a:r>
              <a:rPr lang="cs-CZ" sz="1600" dirty="0"/>
              <a:t>      </a:t>
            </a:r>
            <a:r>
              <a:rPr lang="cs-CZ" sz="1600" b="1" dirty="0" smtClean="0">
                <a:solidFill>
                  <a:srgbClr val="44546A"/>
                </a:solidFill>
              </a:rPr>
              <a:t>Záruční </a:t>
            </a:r>
            <a:r>
              <a:rPr lang="cs-CZ" sz="1600" b="1" dirty="0">
                <a:solidFill>
                  <a:srgbClr val="44546A"/>
                </a:solidFill>
              </a:rPr>
              <a:t>programy    x     Přímé (zvýhodněné) financování </a:t>
            </a:r>
          </a:p>
          <a:p>
            <a:pPr lvl="2"/>
            <a:endParaRPr lang="cs-CZ" sz="600" dirty="0"/>
          </a:p>
          <a:p>
            <a:pPr lvl="2"/>
            <a:r>
              <a:rPr lang="cs-CZ" sz="1600" dirty="0"/>
              <a:t>      </a:t>
            </a:r>
            <a:r>
              <a:rPr lang="cs-CZ" sz="1600" b="1" dirty="0" smtClean="0">
                <a:solidFill>
                  <a:srgbClr val="44546A"/>
                </a:solidFill>
              </a:rPr>
              <a:t>Výše </a:t>
            </a:r>
            <a:r>
              <a:rPr lang="cs-CZ" sz="1600" b="1" dirty="0">
                <a:solidFill>
                  <a:srgbClr val="44546A"/>
                </a:solidFill>
              </a:rPr>
              <a:t>podpory (zejména M- záruky a jejich výše) </a:t>
            </a:r>
          </a:p>
          <a:p>
            <a:pPr marL="214313" indent="-214313">
              <a:buFontTx/>
              <a:buChar char="-"/>
            </a:pPr>
            <a:endParaRPr lang="cs-CZ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600" b="1" dirty="0" smtClean="0"/>
              <a:t>Dostupnost </a:t>
            </a:r>
            <a:r>
              <a:rPr lang="cs-CZ" sz="1600" b="1" dirty="0"/>
              <a:t>mezinárodních / EU programů pro místní firmy </a:t>
            </a:r>
            <a:r>
              <a:rPr lang="cs-CZ" sz="1600" dirty="0"/>
              <a:t>=&gt; </a:t>
            </a:r>
            <a:r>
              <a:rPr lang="cs-CZ" sz="1600" dirty="0" smtClean="0"/>
              <a:t>komerční banky dokážou získat i využít EU programy pro své klienty (aktivní </a:t>
            </a:r>
            <a:r>
              <a:rPr lang="cs-CZ" sz="1600" dirty="0"/>
              <a:t>a dlouhodobá </a:t>
            </a:r>
            <a:r>
              <a:rPr lang="cs-CZ" sz="1600" dirty="0" smtClean="0"/>
              <a:t>spolupráce); místní podpora (i v kombinaci s mezinárodní) je však nezastupitelná </a:t>
            </a:r>
          </a:p>
          <a:p>
            <a:endParaRPr lang="cs-CZ" sz="1600" dirty="0"/>
          </a:p>
          <a:p>
            <a:r>
              <a:rPr lang="cs-CZ" sz="1600" dirty="0" smtClean="0"/>
              <a:t>		     Evropská </a:t>
            </a:r>
            <a:r>
              <a:rPr lang="cs-CZ" sz="1600" dirty="0"/>
              <a:t>investiční </a:t>
            </a:r>
            <a:r>
              <a:rPr lang="cs-CZ" sz="1600" dirty="0" smtClean="0"/>
              <a:t>banka</a:t>
            </a:r>
          </a:p>
          <a:p>
            <a:endParaRPr lang="cs-CZ" sz="1600" dirty="0" smtClean="0"/>
          </a:p>
          <a:p>
            <a:r>
              <a:rPr lang="cs-CZ" sz="1600" dirty="0" smtClean="0"/>
              <a:t>		     Evropský </a:t>
            </a:r>
            <a:r>
              <a:rPr lang="cs-CZ" sz="1600" dirty="0"/>
              <a:t>investiční fond (záruční programy</a:t>
            </a:r>
            <a:r>
              <a:rPr lang="cs-CZ" sz="1600" dirty="0" smtClean="0"/>
              <a:t>)</a:t>
            </a:r>
          </a:p>
          <a:p>
            <a:endParaRPr lang="cs-CZ" sz="1600" dirty="0" smtClean="0"/>
          </a:p>
          <a:p>
            <a:r>
              <a:rPr lang="cs-CZ" sz="1600" dirty="0" smtClean="0"/>
              <a:t>                                             Rozvojová banka Rady Evropy - CEB</a:t>
            </a:r>
            <a:endParaRPr lang="cs-CZ" sz="1600" dirty="0"/>
          </a:p>
          <a:p>
            <a:pPr marL="214313" indent="-214313">
              <a:buFontTx/>
              <a:buChar char="-"/>
            </a:pPr>
            <a:endParaRPr lang="cs-CZ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cs-CZ" sz="1600" b="1" dirty="0"/>
              <a:t>Problematické čerpání EU fondů v ČR </a:t>
            </a:r>
            <a:r>
              <a:rPr lang="cs-CZ" sz="1600" dirty="0"/>
              <a:t>=&gt; slabé čerpání EU fondů pro </a:t>
            </a:r>
            <a:r>
              <a:rPr lang="cs-CZ" sz="1600" dirty="0" smtClean="0"/>
              <a:t>malé a střední firmy</a:t>
            </a:r>
            <a:endParaRPr lang="cs-CZ" sz="1600" dirty="0"/>
          </a:p>
        </p:txBody>
      </p:sp>
      <p:pic>
        <p:nvPicPr>
          <p:cNvPr id="4" name="Obrázek 3" descr="C:\Users\jd00230\Desktop\EIB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094" y="4381560"/>
            <a:ext cx="1366186" cy="523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 descr="C:\Users\jd00230\Desktop\eif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682" y="4846104"/>
            <a:ext cx="622822" cy="475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ázek 5" descr="C:\Users\jd00230\Desktop\logo_cmzrb.bmp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348880"/>
            <a:ext cx="1500188" cy="31432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Obdélník 8"/>
          <p:cNvSpPr/>
          <p:nvPr/>
        </p:nvSpPr>
        <p:spPr>
          <a:xfrm>
            <a:off x="1018094" y="127094"/>
            <a:ext cx="78743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>
                <a:solidFill>
                  <a:schemeClr val="bg1"/>
                </a:solidFill>
              </a:rPr>
              <a:t>Podpora malých a středních firem – dostupnost a zacílení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 flipH="1">
            <a:off x="2555167" y="5083836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7F029-7026-47DA-A64B-44D4AD9263AF}" type="slidenum">
              <a:rPr lang="cs-CZ" sz="1000" smtClean="0">
                <a:latin typeface="+mn-lt"/>
              </a:rPr>
              <a:t>4</a:t>
            </a:fld>
            <a:endParaRPr lang="cs-CZ" sz="1000" dirty="0">
              <a:latin typeface="+mn-lt"/>
            </a:endParaRPr>
          </a:p>
        </p:txBody>
      </p:sp>
      <p:sp>
        <p:nvSpPr>
          <p:cNvPr id="1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329450" y="6570000"/>
            <a:ext cx="8385106" cy="288000"/>
          </a:xfrm>
        </p:spPr>
        <p:txBody>
          <a:bodyPr/>
          <a:lstStyle/>
          <a:p>
            <a:r>
              <a:rPr lang="cs-CZ" sz="1000" dirty="0" smtClean="0">
                <a:latin typeface="+mn-lt"/>
              </a:rPr>
              <a:t>Petr Knapp | </a:t>
            </a:r>
            <a:r>
              <a:rPr lang="cs-CZ" sz="1000" dirty="0">
                <a:latin typeface="+mn-lt"/>
              </a:rPr>
              <a:t>Konference </a:t>
            </a:r>
            <a:r>
              <a:rPr lang="cs-CZ" sz="1000" dirty="0" smtClean="0">
                <a:latin typeface="+mn-lt"/>
              </a:rPr>
              <a:t>ČMZRB |</a:t>
            </a:r>
            <a:endParaRPr lang="cs-CZ" sz="1000" dirty="0">
              <a:latin typeface="+mn-lt"/>
            </a:endParaRPr>
          </a:p>
        </p:txBody>
      </p:sp>
      <p:sp>
        <p:nvSpPr>
          <p:cNvPr id="16" name="Obdélník 15"/>
          <p:cNvSpPr/>
          <p:nvPr/>
        </p:nvSpPr>
        <p:spPr>
          <a:xfrm flipH="1">
            <a:off x="2555774" y="4589505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 flipH="1">
            <a:off x="2556927" y="5551998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3" name="Obrázek 1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226" y="5363633"/>
            <a:ext cx="865734" cy="4224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7987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8795141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3"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Obdélník 1"/>
          <p:cNvSpPr/>
          <p:nvPr/>
        </p:nvSpPr>
        <p:spPr>
          <a:xfrm>
            <a:off x="2771800" y="5974494"/>
            <a:ext cx="3600400" cy="360040"/>
          </a:xfrm>
          <a:prstGeom prst="rect">
            <a:avLst/>
          </a:prstGeom>
          <a:solidFill>
            <a:srgbClr val="44546A"/>
          </a:solidFill>
          <a:ln>
            <a:solidFill>
              <a:srgbClr val="4454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Nadpis 1"/>
          <p:cNvSpPr>
            <a:spLocks noGrp="1"/>
          </p:cNvSpPr>
          <p:nvPr>
            <p:ph type="title"/>
          </p:nvPr>
        </p:nvSpPr>
        <p:spPr>
          <a:xfrm>
            <a:off x="2843808" y="6008666"/>
            <a:ext cx="3456384" cy="291695"/>
          </a:xfrm>
        </p:spPr>
        <p:txBody>
          <a:bodyPr>
            <a:normAutofit fontScale="90000"/>
          </a:bodyPr>
          <a:lstStyle/>
          <a:p>
            <a:pPr algn="ctr"/>
            <a:r>
              <a:rPr lang="cs-CZ" sz="1600" dirty="0" smtClean="0">
                <a:latin typeface="+mn-lt"/>
              </a:rPr>
              <a:t>SROVNÁNÍ VÝVOJE ČERPÁNÍ OP PI A OP PIK </a:t>
            </a:r>
            <a:endParaRPr lang="cs-CZ" sz="1600" dirty="0">
              <a:latin typeface="+mn-lt"/>
            </a:endParaRPr>
          </a:p>
        </p:txBody>
      </p:sp>
      <p:pic>
        <p:nvPicPr>
          <p:cNvPr id="25" name="Zástupný symbol pro obsah 12"/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755576" y="961754"/>
            <a:ext cx="7632848" cy="4680377"/>
          </a:xfrm>
          <a:prstGeom prst="rect">
            <a:avLst/>
          </a:prstGeom>
          <a:ln>
            <a:noFill/>
          </a:ln>
        </p:spPr>
      </p:pic>
      <p:sp>
        <p:nvSpPr>
          <p:cNvPr id="6" name="Obdélník 5"/>
          <p:cNvSpPr/>
          <p:nvPr/>
        </p:nvSpPr>
        <p:spPr>
          <a:xfrm>
            <a:off x="1018094" y="127094"/>
            <a:ext cx="78743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>
                <a:solidFill>
                  <a:schemeClr val="bg1"/>
                </a:solidFill>
              </a:rPr>
              <a:t>Problematické čerpání EU fondů pro malé a střední podniky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7F029-7026-47DA-A64B-44D4AD9263AF}" type="slidenum">
              <a:rPr lang="cs-CZ" sz="1000" smtClean="0">
                <a:latin typeface="+mn-lt"/>
              </a:rPr>
              <a:t>5</a:t>
            </a:fld>
            <a:endParaRPr lang="cs-CZ" sz="1000" dirty="0">
              <a:latin typeface="+mn-lt"/>
            </a:endParaRPr>
          </a:p>
        </p:txBody>
      </p:sp>
      <p:sp>
        <p:nvSpPr>
          <p:cNvPr id="13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329450" y="6570000"/>
            <a:ext cx="8385106" cy="288000"/>
          </a:xfrm>
        </p:spPr>
        <p:txBody>
          <a:bodyPr/>
          <a:lstStyle/>
          <a:p>
            <a:r>
              <a:rPr lang="cs-CZ" sz="1000" dirty="0" smtClean="0">
                <a:latin typeface="+mn-lt"/>
              </a:rPr>
              <a:t>Petr Knapp | </a:t>
            </a:r>
            <a:r>
              <a:rPr lang="cs-CZ" sz="1000" dirty="0">
                <a:latin typeface="+mn-lt"/>
              </a:rPr>
              <a:t>Konference </a:t>
            </a:r>
            <a:r>
              <a:rPr lang="cs-CZ" sz="1000" dirty="0" smtClean="0">
                <a:latin typeface="+mn-lt"/>
              </a:rPr>
              <a:t>ČMZRB |</a:t>
            </a:r>
            <a:endParaRPr lang="cs-CZ" sz="1000" dirty="0">
              <a:latin typeface="+mn-lt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339752" y="5267732"/>
            <a:ext cx="237626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Přidělené prostředky</a:t>
            </a:r>
            <a:endParaRPr lang="cs-CZ" sz="1200" dirty="0"/>
          </a:p>
        </p:txBody>
      </p:sp>
      <p:sp>
        <p:nvSpPr>
          <p:cNvPr id="10" name="TextovéPole 9"/>
          <p:cNvSpPr txBox="1"/>
          <p:nvPr/>
        </p:nvSpPr>
        <p:spPr>
          <a:xfrm>
            <a:off x="4955286" y="5268449"/>
            <a:ext cx="2376264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Proplacené prostředky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2778475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018094" y="127094"/>
            <a:ext cx="78743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>
                <a:solidFill>
                  <a:schemeClr val="bg1"/>
                </a:solidFill>
              </a:rPr>
              <a:t>Čerpání EU fondů na podporu MSP v sousedních zemích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2555776" y="5894665"/>
            <a:ext cx="4032448" cy="496682"/>
          </a:xfrm>
          <a:prstGeom prst="rect">
            <a:avLst/>
          </a:prstGeom>
          <a:solidFill>
            <a:srgbClr val="44546A"/>
          </a:solidFill>
          <a:ln>
            <a:solidFill>
              <a:srgbClr val="44546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extovéPole 8"/>
          <p:cNvSpPr txBox="1"/>
          <p:nvPr/>
        </p:nvSpPr>
        <p:spPr>
          <a:xfrm>
            <a:off x="2755297" y="5881396"/>
            <a:ext cx="36724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b="1" dirty="0" smtClean="0">
                <a:solidFill>
                  <a:schemeClr val="bg1"/>
                </a:solidFill>
              </a:rPr>
              <a:t>SROVNÁNÍ OP PIK S VYBRANÝMI OPERAČNÍMI PROGRAMY (V % Z CELKOVÉ ALOKACE)</a:t>
            </a:r>
            <a:endParaRPr lang="cs-CZ" sz="1400" b="1" dirty="0">
              <a:solidFill>
                <a:schemeClr val="bg1"/>
              </a:solidFill>
            </a:endParaRPr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7F029-7026-47DA-A64B-44D4AD9263AF}" type="slidenum">
              <a:rPr lang="cs-CZ" sz="1000" smtClean="0">
                <a:latin typeface="+mn-lt"/>
              </a:rPr>
              <a:t>6</a:t>
            </a:fld>
            <a:endParaRPr lang="cs-CZ" sz="1000" dirty="0">
              <a:latin typeface="+mn-lt"/>
            </a:endParaRPr>
          </a:p>
        </p:txBody>
      </p:sp>
      <p:sp>
        <p:nvSpPr>
          <p:cNvPr id="17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329450" y="6570000"/>
            <a:ext cx="8385106" cy="288000"/>
          </a:xfrm>
        </p:spPr>
        <p:txBody>
          <a:bodyPr/>
          <a:lstStyle/>
          <a:p>
            <a:r>
              <a:rPr lang="cs-CZ" sz="1000" dirty="0" smtClean="0">
                <a:latin typeface="+mn-lt"/>
              </a:rPr>
              <a:t>Petr Knapp | </a:t>
            </a:r>
            <a:r>
              <a:rPr lang="cs-CZ" sz="1000" dirty="0">
                <a:latin typeface="+mn-lt"/>
              </a:rPr>
              <a:t>Konference </a:t>
            </a:r>
            <a:r>
              <a:rPr lang="cs-CZ" sz="1000" dirty="0" smtClean="0">
                <a:latin typeface="+mn-lt"/>
              </a:rPr>
              <a:t>ČMZRB |</a:t>
            </a:r>
            <a:endParaRPr lang="cs-CZ" sz="1000" dirty="0">
              <a:latin typeface="+mn-lt"/>
            </a:endParaRPr>
          </a:p>
        </p:txBody>
      </p:sp>
      <p:graphicFrame>
        <p:nvGraphicFramePr>
          <p:cNvPr id="11" name="Zástupný symbol pro obsah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9951020"/>
              </p:ext>
            </p:extLst>
          </p:nvPr>
        </p:nvGraphicFramePr>
        <p:xfrm>
          <a:off x="636888" y="1052735"/>
          <a:ext cx="7922226" cy="48286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28568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kt 11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0688147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6"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Obdélník 4"/>
          <p:cNvSpPr/>
          <p:nvPr/>
        </p:nvSpPr>
        <p:spPr>
          <a:xfrm>
            <a:off x="1018094" y="127094"/>
            <a:ext cx="78743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>
                <a:solidFill>
                  <a:schemeClr val="bg1"/>
                </a:solidFill>
              </a:rPr>
              <a:t>Klíčové příčiny slabého čerpání EU fondů pro MSP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6" name="Zástupný symbol pro obsah 2"/>
          <p:cNvSpPr>
            <a:spLocks noGrp="1"/>
          </p:cNvSpPr>
          <p:nvPr>
            <p:ph idx="1"/>
          </p:nvPr>
        </p:nvSpPr>
        <p:spPr>
          <a:xfrm>
            <a:off x="523862" y="1412776"/>
            <a:ext cx="8096276" cy="3600400"/>
          </a:xfrm>
          <a:prstGeom prst="round2DiagRect">
            <a:avLst/>
          </a:prstGeom>
          <a:solidFill>
            <a:srgbClr val="44546A">
              <a:alpha val="21000"/>
            </a:srgbClr>
          </a:solidFill>
          <a:ln>
            <a:solidFill>
              <a:srgbClr val="44546A"/>
            </a:solidFill>
          </a:ln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endParaRPr lang="cs-CZ" sz="1600" b="1" dirty="0" smtClean="0">
              <a:latin typeface="+mn-lt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b="1" dirty="0" smtClean="0">
                <a:latin typeface="+mn-lt"/>
              </a:rPr>
              <a:t>zbytečně </a:t>
            </a:r>
            <a:r>
              <a:rPr lang="cs-CZ" sz="1600" b="1" dirty="0">
                <a:latin typeface="+mn-lt"/>
              </a:rPr>
              <a:t>náročné administrativní požadavky </a:t>
            </a:r>
            <a:r>
              <a:rPr lang="cs-CZ" sz="1600" b="1" dirty="0" smtClean="0">
                <a:latin typeface="+mn-lt"/>
              </a:rPr>
              <a:t>MPO na </a:t>
            </a:r>
            <a:r>
              <a:rPr lang="cs-CZ" sz="1600" b="1" dirty="0">
                <a:latin typeface="+mn-lt"/>
              </a:rPr>
              <a:t>povinné přílohy k žádostem </a:t>
            </a:r>
            <a:r>
              <a:rPr lang="cs-CZ" sz="1600" b="1" dirty="0" smtClean="0">
                <a:latin typeface="+mn-lt"/>
              </a:rPr>
              <a:t>o </a:t>
            </a:r>
            <a:r>
              <a:rPr lang="cs-CZ" sz="1600" b="1" dirty="0">
                <a:latin typeface="+mn-lt"/>
              </a:rPr>
              <a:t>podporu </a:t>
            </a:r>
            <a:r>
              <a:rPr lang="cs-CZ" sz="1400" dirty="0">
                <a:latin typeface="+mn-lt"/>
              </a:rPr>
              <a:t>(podrobný položkový rozpočet, projektová dokumentace, stavební povolení apod</a:t>
            </a:r>
            <a:r>
              <a:rPr lang="cs-CZ" sz="1400" dirty="0" smtClean="0">
                <a:latin typeface="+mn-lt"/>
              </a:rPr>
              <a:t>.)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1400" dirty="0">
              <a:latin typeface="+mn-lt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b="1" dirty="0">
                <a:latin typeface="+mn-lt"/>
              </a:rPr>
              <a:t>velice pomalý proces hodnocení projektových žádostí interními </a:t>
            </a:r>
            <a:r>
              <a:rPr lang="cs-CZ" sz="1600" b="1" dirty="0" smtClean="0">
                <a:latin typeface="+mn-lt"/>
              </a:rPr>
              <a:t>hodnotiteli MPO</a:t>
            </a:r>
            <a:r>
              <a:rPr lang="cs-CZ" sz="1600" dirty="0" smtClean="0">
                <a:latin typeface="+mn-lt"/>
              </a:rPr>
              <a:t> </a:t>
            </a:r>
            <a:r>
              <a:rPr lang="cs-CZ" sz="1400" dirty="0">
                <a:latin typeface="+mn-lt"/>
              </a:rPr>
              <a:t>- v některých programech trvá hodnocení projektů více než rok (např. program Aplikace</a:t>
            </a:r>
            <a:r>
              <a:rPr lang="cs-CZ" sz="1400" dirty="0" smtClean="0">
                <a:latin typeface="+mn-lt"/>
              </a:rPr>
              <a:t>)</a:t>
            </a:r>
          </a:p>
          <a:p>
            <a:pPr>
              <a:buFont typeface="Wingdings" panose="05000000000000000000" pitchFamily="2" charset="2"/>
              <a:buChar char="§"/>
            </a:pPr>
            <a:endParaRPr lang="cs-CZ" sz="1400" dirty="0">
              <a:latin typeface="+mn-lt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cs-CZ" sz="1600" b="1" dirty="0">
                <a:latin typeface="+mn-lt"/>
              </a:rPr>
              <a:t>n</a:t>
            </a:r>
            <a:r>
              <a:rPr lang="pt-BR" sz="1600" b="1" smtClean="0">
                <a:latin typeface="+mn-lt"/>
              </a:rPr>
              <a:t>e</a:t>
            </a:r>
            <a:r>
              <a:rPr lang="cs-CZ" sz="1600" b="1" dirty="0" smtClean="0">
                <a:latin typeface="+mn-lt"/>
              </a:rPr>
              <a:t>konzistentní a netransparentní</a:t>
            </a:r>
            <a:r>
              <a:rPr lang="pt-BR" sz="1600" b="1" dirty="0" smtClean="0">
                <a:latin typeface="+mn-lt"/>
              </a:rPr>
              <a:t> </a:t>
            </a:r>
            <a:r>
              <a:rPr lang="pt-BR" sz="1600" b="1" dirty="0">
                <a:latin typeface="+mn-lt"/>
              </a:rPr>
              <a:t>systém hodnocení tzv. hospodárnosti projektu</a:t>
            </a:r>
            <a:r>
              <a:rPr lang="cs-CZ" sz="1600" b="1" dirty="0">
                <a:latin typeface="+mn-lt"/>
              </a:rPr>
              <a:t> </a:t>
            </a:r>
            <a:r>
              <a:rPr lang="cs-CZ" sz="1400" dirty="0" smtClean="0">
                <a:latin typeface="+mn-lt"/>
              </a:rPr>
              <a:t>(subjektivní posuzování „předražení“ jednotlivých položek v rozpočtu projektu) – s ohledem na nastavení hodnotících kritérií mívá zásadní dopad na celkový výsledek hodnocení žádosti a vyřazení celé řady kvalitních projektů</a:t>
            </a:r>
            <a:endParaRPr lang="cs-CZ" sz="1400" dirty="0">
              <a:latin typeface="+mn-lt"/>
            </a:endParaRPr>
          </a:p>
          <a:p>
            <a:pPr marL="0" indent="0">
              <a:buNone/>
            </a:pPr>
            <a:endParaRPr lang="cs-CZ" sz="1500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cs-CZ" sz="1500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§"/>
            </a:pPr>
            <a:endParaRPr lang="cs-CZ" sz="1500" dirty="0">
              <a:solidFill>
                <a:schemeClr val="bg1"/>
              </a:solidFill>
            </a:endParaRPr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7F029-7026-47DA-A64B-44D4AD9263AF}" type="slidenum">
              <a:rPr lang="cs-CZ" sz="1000" smtClean="0">
                <a:latin typeface="+mn-lt"/>
              </a:rPr>
              <a:t>7</a:t>
            </a:fld>
            <a:endParaRPr lang="cs-CZ" sz="1000" dirty="0">
              <a:latin typeface="+mn-lt"/>
            </a:endParaRPr>
          </a:p>
        </p:txBody>
      </p:sp>
      <p:sp>
        <p:nvSpPr>
          <p:cNvPr id="20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329450" y="6570000"/>
            <a:ext cx="8385106" cy="288000"/>
          </a:xfrm>
        </p:spPr>
        <p:txBody>
          <a:bodyPr/>
          <a:lstStyle/>
          <a:p>
            <a:r>
              <a:rPr lang="cs-CZ" sz="1000" dirty="0" smtClean="0">
                <a:latin typeface="+mn-lt"/>
              </a:rPr>
              <a:t>Petr Knapp | </a:t>
            </a:r>
            <a:r>
              <a:rPr lang="cs-CZ" sz="1000" dirty="0">
                <a:latin typeface="+mn-lt"/>
              </a:rPr>
              <a:t>Konference </a:t>
            </a:r>
            <a:r>
              <a:rPr lang="cs-CZ" sz="1000" dirty="0" smtClean="0">
                <a:latin typeface="+mn-lt"/>
              </a:rPr>
              <a:t>ČMZRB |</a:t>
            </a:r>
            <a:endParaRPr lang="cs-CZ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87046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/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>
                <a:latin typeface="+mn-lt"/>
              </a:rPr>
              <a:t>Děkuji </a:t>
            </a:r>
            <a:r>
              <a:rPr lang="cs-CZ" dirty="0">
                <a:latin typeface="+mn-lt"/>
              </a:rPr>
              <a:t>za pozornost</a:t>
            </a:r>
            <a:br>
              <a:rPr lang="cs-CZ" dirty="0">
                <a:latin typeface="+mn-lt"/>
              </a:rPr>
            </a:br>
            <a:r>
              <a:rPr lang="cs-CZ" dirty="0" smtClean="0">
                <a:latin typeface="+mn-lt"/>
              </a:rPr>
              <a:t/>
            </a:r>
            <a:br>
              <a:rPr lang="cs-CZ" dirty="0" smtClean="0">
                <a:latin typeface="+mn-lt"/>
              </a:rPr>
            </a:br>
            <a:r>
              <a:rPr lang="cs-CZ" sz="2000" b="0" dirty="0" smtClean="0">
                <a:latin typeface="+mn-lt"/>
              </a:rPr>
              <a:t>Petr Knapp</a:t>
            </a:r>
            <a:r>
              <a:rPr lang="cs-CZ" sz="2000" b="0" dirty="0">
                <a:latin typeface="+mn-lt"/>
              </a:rPr>
              <a:t/>
            </a:r>
            <a:br>
              <a:rPr lang="cs-CZ" sz="2000" b="0" dirty="0">
                <a:latin typeface="+mn-lt"/>
              </a:rPr>
            </a:br>
            <a:r>
              <a:rPr lang="cs-CZ" sz="2000" b="0" dirty="0">
                <a:latin typeface="+mn-lt"/>
              </a:rPr>
              <a:t>Vrchní ředitel a člen </a:t>
            </a:r>
            <a:r>
              <a:rPr lang="cs-CZ" sz="2000" b="0" dirty="0" smtClean="0">
                <a:latin typeface="+mn-lt"/>
              </a:rPr>
              <a:t>představenstva</a:t>
            </a:r>
            <a:br>
              <a:rPr lang="cs-CZ" sz="2000" b="0" dirty="0" smtClean="0">
                <a:latin typeface="+mn-lt"/>
              </a:rPr>
            </a:br>
            <a:r>
              <a:rPr lang="cs-CZ" sz="2000" b="0">
                <a:latin typeface="+mn-lt"/>
              </a:rPr>
              <a:t/>
            </a:r>
            <a:br>
              <a:rPr lang="cs-CZ" sz="2000" b="0">
                <a:latin typeface="+mn-lt"/>
              </a:rPr>
            </a:br>
            <a:r>
              <a:rPr lang="cs-CZ" sz="2000" b="0" dirty="0">
                <a:latin typeface="+mn-lt"/>
              </a:rPr>
              <a:t/>
            </a:r>
            <a:br>
              <a:rPr lang="cs-CZ" sz="2000" b="0" dirty="0">
                <a:latin typeface="+mn-lt"/>
              </a:rPr>
            </a:br>
            <a:r>
              <a:rPr lang="cs-CZ" sz="2000" b="0" dirty="0" smtClean="0">
                <a:latin typeface="+mn-lt"/>
              </a:rPr>
              <a:t/>
            </a:r>
            <a:br>
              <a:rPr lang="cs-CZ" sz="2000" b="0" dirty="0" smtClean="0">
                <a:latin typeface="+mn-lt"/>
              </a:rPr>
            </a:br>
            <a:r>
              <a:rPr lang="cs-CZ" sz="2000" b="0" dirty="0" smtClean="0">
                <a:latin typeface="+mn-lt"/>
              </a:rPr>
              <a:t>www.csob.cz</a:t>
            </a:r>
            <a:r>
              <a:rPr lang="cs-CZ" sz="2000" b="0" dirty="0">
                <a:latin typeface="+mn-lt"/>
              </a:rPr>
              <a:t/>
            </a:r>
            <a:br>
              <a:rPr lang="cs-CZ" sz="2000" b="0" dirty="0">
                <a:latin typeface="+mn-lt"/>
              </a:rPr>
            </a:br>
            <a:r>
              <a:rPr lang="cs-CZ" sz="2000" b="0" dirty="0">
                <a:latin typeface="+mn-lt"/>
              </a:rPr>
              <a:t>Infolinka 800 300 300</a:t>
            </a:r>
            <a:endParaRPr lang="cs-CZ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36806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Motiv systému Office">
  <a:themeElements>
    <a:clrScheme name="CSOB_prezentace">
      <a:dk1>
        <a:sysClr val="windowText" lastClr="000000"/>
      </a:dk1>
      <a:lt1>
        <a:sysClr val="window" lastClr="FFFFFF"/>
      </a:lt1>
      <a:dk2>
        <a:srgbClr val="003366"/>
      </a:dk2>
      <a:lt2>
        <a:srgbClr val="EEECE1"/>
      </a:lt2>
      <a:accent1>
        <a:srgbClr val="003366"/>
      </a:accent1>
      <a:accent2>
        <a:srgbClr val="356EBC"/>
      </a:accent2>
      <a:accent3>
        <a:srgbClr val="E8600B"/>
      </a:accent3>
      <a:accent4>
        <a:srgbClr val="0099CD"/>
      </a:accent4>
      <a:accent5>
        <a:srgbClr val="93B619"/>
      </a:accent5>
      <a:accent6>
        <a:srgbClr val="2C6139"/>
      </a:accent6>
      <a:hlink>
        <a:srgbClr val="B6005E"/>
      </a:hlink>
      <a:folHlink>
        <a:srgbClr val="FACB17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otiv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Motiv 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Motiv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617</TotalTime>
  <Words>426</Words>
  <Application>Microsoft Office PowerPoint</Application>
  <PresentationFormat>Předvádění na obrazovce (4:3)</PresentationFormat>
  <Paragraphs>97</Paragraphs>
  <Slides>8</Slides>
  <Notes>2</Notes>
  <HiddenSlides>0</HiddenSlides>
  <MMClips>0</MMClips>
  <ScaleCrop>false</ScaleCrop>
  <HeadingPairs>
    <vt:vector size="8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3" baseType="lpstr">
      <vt:lpstr>Arial</vt:lpstr>
      <vt:lpstr>Calibri</vt:lpstr>
      <vt:lpstr>Wingdings</vt:lpstr>
      <vt:lpstr>Motiv systému Office</vt:lpstr>
      <vt:lpstr>think-cell Slide</vt:lpstr>
      <vt:lpstr>Prezentace aplikace PowerPoint</vt:lpstr>
      <vt:lpstr>Prezentace aplikace PowerPoint</vt:lpstr>
      <vt:lpstr>Prezentace aplikace PowerPoint</vt:lpstr>
      <vt:lpstr>Prezentace aplikace PowerPoint</vt:lpstr>
      <vt:lpstr>SROVNÁNÍ VÝVOJE ČERPÁNÍ OP PI A OP PIK </vt:lpstr>
      <vt:lpstr>Prezentace aplikace PowerPoint</vt:lpstr>
      <vt:lpstr>Prezentace aplikace PowerPoint</vt:lpstr>
      <vt:lpstr> Děkuji za pozornost  Petr Knapp Vrchní ředitel a člen představenstva    www.csob.cz Infolinka 800 300 300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Antonín Drahovzal</dc:creator>
  <cp:lastModifiedBy>SILNÁ Lucie</cp:lastModifiedBy>
  <cp:revision>83</cp:revision>
  <cp:lastPrinted>2017-06-02T09:42:26Z</cp:lastPrinted>
  <dcterms:created xsi:type="dcterms:W3CDTF">2012-06-24T19:51:40Z</dcterms:created>
  <dcterms:modified xsi:type="dcterms:W3CDTF">2017-06-02T15:07:37Z</dcterms:modified>
  <cp:category>Veřejné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SOB-DocumentTagging.ClassificationMark.P00">
    <vt:lpwstr>&lt;ClassificationMark xmlns:xsi="http://www.w3.org/2001/XMLSchema-instance" xmlns:xsd="http://www.w3.org/2001/XMLSchema" margin="NaN" class="C0" owner="Antonín Drahovzal" position="BottomMiddle" marginX="0" marginY="0" classifiedOn="2017-06-01T11:07:53</vt:lpwstr>
  </property>
  <property fmtid="{D5CDD505-2E9C-101B-9397-08002B2CF9AE}" pid="3" name="CSOB-DocumentTagging.ClassificationMark.P01">
    <vt:lpwstr>.4184149+02:00" showPrintedBy="false" showPrintDate="false" language="cs" ApplicationVersion="Microsoft PowerPoint, 15.0" addinVersion="5.8.11.0" template="CSOB"&gt;&lt;history bulk="false" class="Veřejné" code="C0" user="SLÁMOVÁ KOBRLOVÁ Marie" date="2017</vt:lpwstr>
  </property>
  <property fmtid="{D5CDD505-2E9C-101B-9397-08002B2CF9AE}" pid="4" name="CSOB-DocumentTagging.ClassificationMark.P02">
    <vt:lpwstr>-06-01T11:07:53.4964131+02:00" /&gt;&lt;recipients /&gt;&lt;documentOwners /&gt;&lt;/ClassificationMark&gt;</vt:lpwstr>
  </property>
  <property fmtid="{D5CDD505-2E9C-101B-9397-08002B2CF9AE}" pid="5" name="CSOB-DocumentTagging.ClassificationMark">
    <vt:lpwstr>￼PARTS:3</vt:lpwstr>
  </property>
  <property fmtid="{D5CDD505-2E9C-101B-9397-08002B2CF9AE}" pid="6" name="CSOB-DocumentClasification">
    <vt:lpwstr>Veřejné</vt:lpwstr>
  </property>
  <property fmtid="{D5CDD505-2E9C-101B-9397-08002B2CF9AE}" pid="7" name="CSOB-DLP">
    <vt:lpwstr>CSOB-DLP:TAGPublic</vt:lpwstr>
  </property>
</Properties>
</file>